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97" r:id="rId2"/>
    <p:sldId id="283" r:id="rId3"/>
    <p:sldId id="258" r:id="rId4"/>
    <p:sldId id="257" r:id="rId5"/>
    <p:sldId id="260" r:id="rId6"/>
    <p:sldId id="267" r:id="rId7"/>
    <p:sldId id="269" r:id="rId8"/>
    <p:sldId id="265" r:id="rId9"/>
    <p:sldId id="271" r:id="rId10"/>
    <p:sldId id="272" r:id="rId11"/>
    <p:sldId id="275" r:id="rId12"/>
    <p:sldId id="294" r:id="rId13"/>
    <p:sldId id="282" r:id="rId14"/>
    <p:sldId id="276" r:id="rId15"/>
    <p:sldId id="274" r:id="rId16"/>
    <p:sldId id="289" r:id="rId17"/>
    <p:sldId id="278" r:id="rId18"/>
    <p:sldId id="280" r:id="rId19"/>
    <p:sldId id="281" r:id="rId20"/>
    <p:sldId id="263" r:id="rId21"/>
  </p:sldIdLst>
  <p:sldSz cx="9144000" cy="6858000" type="screen4x3"/>
  <p:notesSz cx="6648450" cy="98504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492B"/>
    <a:srgbClr val="8D7143"/>
    <a:srgbClr val="BF150D"/>
    <a:srgbClr val="D7190F"/>
    <a:srgbClr val="F2453C"/>
    <a:srgbClr val="F02F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75" d="100"/>
          <a:sy n="75" d="100"/>
        </p:scale>
        <p:origin x="-1236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1313" cy="492125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765550" y="0"/>
            <a:ext cx="2881313" cy="492125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6920427-751C-4E67-BBD1-C1740CBE1314}" type="datetimeFigureOut">
              <a:rPr lang="pt-PT"/>
              <a:pPr>
                <a:defRPr/>
              </a:pPr>
              <a:t>14/05/2013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356725"/>
            <a:ext cx="2881313" cy="492125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765550" y="9356725"/>
            <a:ext cx="2881313" cy="492125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057671A-2B14-4730-9481-93A812C839B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4425257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1313" cy="492125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765550" y="0"/>
            <a:ext cx="2881313" cy="492125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CB64B28-1681-453D-B18D-B14AED43544A}" type="datetimeFigureOut">
              <a:rPr lang="pt-PT"/>
              <a:pPr>
                <a:defRPr/>
              </a:pPr>
              <a:t>14/05/2013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65163" y="4678363"/>
            <a:ext cx="5318125" cy="4433887"/>
          </a:xfrm>
          <a:prstGeom prst="rect">
            <a:avLst/>
          </a:prstGeom>
        </p:spPr>
        <p:txBody>
          <a:bodyPr vert="horz" lIns="91427" tIns="45713" rIns="91427" bIns="45713" rtlCol="0"/>
          <a:lstStyle/>
          <a:p>
            <a:pPr lvl="0"/>
            <a:r>
              <a:rPr lang="pt-PT" noProof="0" smtClean="0"/>
              <a:t>Clique para editar os estilos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  <a:endParaRPr lang="pt-PT" noProof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356725"/>
            <a:ext cx="2881313" cy="492125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765550" y="9356725"/>
            <a:ext cx="2881313" cy="492125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408090B-35D0-4AE8-B74F-980D44837DF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2635549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Marcador de Posição da Imagem do Diapositivo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16387" name="Marcador de Posição do Cabeçalho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P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Marcador de Posição da Imagem do Diapositivo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18435" name="Marcador de Posição do Cabeçalho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P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Marcador de Posição da Imagem do Diapositivo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20483" name="Marcador de Posição do Cabeçalho 8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P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C896F-6F79-4044-8405-7B4313E892DC}" type="datetime1">
              <a:rPr lang="pt-PT"/>
              <a:pPr>
                <a:defRPr/>
              </a:pPr>
              <a:t>14/05/2013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E4FF5-59FD-42EC-9ABD-7B14E3FF39A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06D05-0DCA-4D61-AE30-023A0031F44E}" type="datetime1">
              <a:rPr lang="pt-PT"/>
              <a:pPr>
                <a:defRPr/>
              </a:pPr>
              <a:t>14/05/2013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0C039-6898-4557-820C-32487359570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10B11-1EEE-448E-B86C-588AA21C0F8D}" type="datetime1">
              <a:rPr lang="pt-PT"/>
              <a:pPr>
                <a:defRPr/>
              </a:pPr>
              <a:t>14/05/2013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7EFA5-21DD-4711-90D3-72F2DFE3B6E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55ABF-DF36-46A3-9028-B41232BE282B}" type="datetime1">
              <a:rPr lang="pt-PT"/>
              <a:pPr>
                <a:defRPr/>
              </a:pPr>
              <a:t>14/05/2013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4D55A-6C63-4C8E-9B3F-20850785AA3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7448B-F12A-4728-ACE6-36E7DA5C2573}" type="datetime1">
              <a:rPr lang="pt-PT"/>
              <a:pPr>
                <a:defRPr/>
              </a:pPr>
              <a:t>14/05/2013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7D5C4-CFD8-459B-B10E-125EFF6BC7C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5B136-A2F1-4682-A7D8-15825AFAB0C8}" type="datetime1">
              <a:rPr lang="pt-PT"/>
              <a:pPr>
                <a:defRPr/>
              </a:pPr>
              <a:t>14/05/2013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73C89-4CCA-4DB9-B87D-82C4185AAFE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89672-506C-494C-8E01-B0B5AC979019}" type="datetime1">
              <a:rPr lang="pt-PT"/>
              <a:pPr>
                <a:defRPr/>
              </a:pPr>
              <a:t>14/05/2013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4606D-4E58-4CCE-A4F9-19F9BED570C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32B6B-DD9C-4901-BF8A-5D5942899923}" type="datetime1">
              <a:rPr lang="pt-PT"/>
              <a:pPr>
                <a:defRPr/>
              </a:pPr>
              <a:t>14/05/2013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EFD60-65C4-462E-91EC-A2A674477DD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41D6B-703D-41C3-BB45-A7B9BF39B622}" type="datetime1">
              <a:rPr lang="pt-PT"/>
              <a:pPr>
                <a:defRPr/>
              </a:pPr>
              <a:t>14/05/2013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0B9F1-1AFD-4DBD-9B74-4ADB3030C3D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2C015-1CDA-4B93-ACAB-B12C30DA307D}" type="datetime1">
              <a:rPr lang="pt-PT"/>
              <a:pPr>
                <a:defRPr/>
              </a:pPr>
              <a:t>14/05/2013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0AF4D-91BC-4473-8C7C-7521D408101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7FBEA-C3B1-4D69-9F10-7D131593CC15}" type="datetime1">
              <a:rPr lang="pt-PT"/>
              <a:pPr>
                <a:defRPr/>
              </a:pPr>
              <a:t>14/05/2013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CF119-E86F-45A4-BF48-285DCB88C23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B7E3AE-279B-41E0-A69E-C2516C767407}" type="datetime1">
              <a:rPr lang="pt-PT"/>
              <a:pPr>
                <a:defRPr/>
              </a:pPr>
              <a:t>14/05/2013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4672BB-20A9-48AE-8A04-F5F44FCB381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051050" y="2133600"/>
            <a:ext cx="6049963" cy="3382963"/>
          </a:xfrm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2200" b="1" dirty="0" smtClean="0">
              <a:solidFill>
                <a:srgbClr val="8D7143"/>
              </a:solidFill>
              <a:latin typeface="+mj-lt"/>
              <a:ea typeface="+mj-ea"/>
              <a:cs typeface="+mj-cs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6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Sumário: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2000" b="1" dirty="0" smtClean="0">
              <a:solidFill>
                <a:srgbClr val="8D7143"/>
              </a:solidFill>
              <a:ea typeface="+mj-ea"/>
              <a:cs typeface="+mj-cs"/>
            </a:endParaRP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pt-PT" sz="2000" b="1" dirty="0" smtClean="0">
                <a:solidFill>
                  <a:srgbClr val="8D7143"/>
                </a:solidFill>
                <a:ea typeface="+mj-ea"/>
                <a:cs typeface="+mj-cs"/>
              </a:rPr>
              <a:t>Posicionamento </a:t>
            </a:r>
            <a:r>
              <a:rPr lang="pt-PT" sz="2000" b="1" dirty="0">
                <a:solidFill>
                  <a:srgbClr val="8D7143"/>
                </a:solidFill>
                <a:ea typeface="+mj-ea"/>
                <a:cs typeface="+mj-cs"/>
              </a:rPr>
              <a:t>da Madeira no contexto nacional e </a:t>
            </a:r>
            <a:r>
              <a:rPr lang="pt-PT" sz="2000" b="1" dirty="0" smtClean="0">
                <a:solidFill>
                  <a:srgbClr val="8D7143"/>
                </a:solidFill>
                <a:ea typeface="+mj-ea"/>
                <a:cs typeface="+mj-cs"/>
              </a:rPr>
              <a:t>europeu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pt-PT" sz="2000" b="1" dirty="0" smtClean="0">
                <a:solidFill>
                  <a:srgbClr val="8D7143"/>
                </a:solidFill>
              </a:rPr>
              <a:t>Pilares </a:t>
            </a:r>
            <a:r>
              <a:rPr lang="pt-PT" sz="2000" b="1" dirty="0">
                <a:solidFill>
                  <a:srgbClr val="8D7143"/>
                </a:solidFill>
              </a:rPr>
              <a:t>Estratégicos: entre o passado e a </a:t>
            </a:r>
            <a:r>
              <a:rPr lang="pt-PT" sz="2000" b="1" dirty="0" smtClean="0">
                <a:solidFill>
                  <a:srgbClr val="8D7143"/>
                </a:solidFill>
              </a:rPr>
              <a:t>renovação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pt-PT" sz="2000" b="1" dirty="0" smtClean="0">
                <a:solidFill>
                  <a:srgbClr val="8D7143"/>
                </a:solidFill>
              </a:rPr>
              <a:t>Principais </a:t>
            </a:r>
            <a:r>
              <a:rPr lang="pt-PT" sz="2000" b="1" dirty="0">
                <a:solidFill>
                  <a:srgbClr val="8D7143"/>
                </a:solidFill>
              </a:rPr>
              <a:t>Objetivos de Política </a:t>
            </a:r>
            <a:r>
              <a:rPr lang="pt-PT" sz="2000" b="1" dirty="0" smtClean="0">
                <a:solidFill>
                  <a:srgbClr val="8D7143"/>
                </a:solidFill>
              </a:rPr>
              <a:t>Regional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pt-PT" sz="2000" b="1" dirty="0" smtClean="0">
                <a:solidFill>
                  <a:srgbClr val="8D7143"/>
                </a:solidFill>
              </a:rPr>
              <a:t>Orientações </a:t>
            </a:r>
            <a:r>
              <a:rPr lang="pt-PT" sz="2000" b="1" dirty="0">
                <a:solidFill>
                  <a:srgbClr val="8D7143"/>
                </a:solidFill>
              </a:rPr>
              <a:t>para a Programação: objetivos, abordagem plurifundos e governação </a:t>
            </a:r>
            <a:endParaRPr lang="pt-PT" sz="2000" dirty="0"/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  <a:defRPr/>
            </a:pPr>
            <a:endParaRPr lang="pt-PT" sz="2000" dirty="0"/>
          </a:p>
          <a:p>
            <a:pPr marL="347472" indent="-347472" algn="just" fontAlgn="auto">
              <a:spcBef>
                <a:spcPts val="480"/>
              </a:spcBef>
              <a:spcAft>
                <a:spcPts val="0"/>
              </a:spcAft>
              <a:buSzPts val="2000"/>
              <a:buFont typeface="Arial"/>
              <a:buAutoNum type="arabicPeriod" startAt="3"/>
              <a:defRPr/>
            </a:pPr>
            <a:endParaRPr lang="pt-PT" sz="2000" dirty="0"/>
          </a:p>
          <a:p>
            <a:pPr marL="457200" indent="-457200" algn="just" fontAlgn="auto">
              <a:spcBef>
                <a:spcPts val="432"/>
              </a:spcBef>
              <a:spcAft>
                <a:spcPts val="0"/>
              </a:spcAft>
              <a:buSzPts val="1800"/>
              <a:buFont typeface="Arial"/>
              <a:buAutoNum type="arabicPeriod" startAt="2"/>
              <a:defRPr/>
            </a:pPr>
            <a:endParaRPr lang="pt-PT" sz="1800" dirty="0"/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pt-PT" sz="2200" b="1" dirty="0" smtClean="0">
              <a:solidFill>
                <a:srgbClr val="8D7143"/>
              </a:solidFill>
              <a:latin typeface="+mj-lt"/>
              <a:ea typeface="+mj-ea"/>
              <a:cs typeface="+mj-cs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2200" b="1" dirty="0">
              <a:solidFill>
                <a:srgbClr val="8D7143"/>
              </a:solidFill>
              <a:latin typeface="+mj-lt"/>
              <a:ea typeface="+mj-ea"/>
              <a:cs typeface="+mj-cs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2000" b="1" dirty="0">
              <a:solidFill>
                <a:srgbClr val="5B492B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5362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79838" y="404813"/>
            <a:ext cx="5256212" cy="223202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sz="2400" b="1" dirty="0" smtClean="0">
                <a:solidFill>
                  <a:srgbClr val="FF0000"/>
                </a:solidFill>
              </a:rPr>
              <a:t>Apresentação do Diagnóstico </a:t>
            </a:r>
            <a:r>
              <a:rPr lang="pt-PT" sz="2400" b="1" dirty="0">
                <a:solidFill>
                  <a:srgbClr val="FF0000"/>
                </a:solidFill>
              </a:rPr>
              <a:t>Prospetivo </a:t>
            </a:r>
            <a:r>
              <a:rPr lang="pt-PT" sz="2400" b="1" dirty="0" smtClean="0">
                <a:solidFill>
                  <a:srgbClr val="FF0000"/>
                </a:solidFill>
              </a:rPr>
              <a:t>Regional da RAM</a:t>
            </a:r>
            <a:br>
              <a:rPr lang="pt-PT" sz="2400" b="1" dirty="0" smtClean="0">
                <a:solidFill>
                  <a:srgbClr val="FF0000"/>
                </a:solidFill>
              </a:rPr>
            </a:br>
            <a:r>
              <a:rPr lang="pt-PT" sz="1200" b="1" dirty="0">
                <a:solidFill>
                  <a:srgbClr val="8D7143"/>
                </a:solidFill>
                <a:latin typeface="+mn-lt"/>
                <a:ea typeface="+mn-ea"/>
                <a:cs typeface="+mn-cs"/>
              </a:rPr>
              <a:t>3ª Reunião de diálogo informal com a Comissão Europeia</a:t>
            </a:r>
            <a:r>
              <a:rPr lang="pt-PT" sz="1200" b="1" dirty="0" smtClean="0">
                <a:solidFill>
                  <a:srgbClr val="FF0000"/>
                </a:solidFill>
              </a:rPr>
              <a:t/>
            </a:r>
            <a:br>
              <a:rPr lang="pt-PT" sz="1200" b="1" dirty="0" smtClean="0">
                <a:solidFill>
                  <a:srgbClr val="FF0000"/>
                </a:solidFill>
              </a:rPr>
            </a:br>
            <a:r>
              <a:rPr lang="pt-PT" sz="1200" b="1" dirty="0">
                <a:solidFill>
                  <a:srgbClr val="8D7143"/>
                </a:solidFill>
                <a:latin typeface="+mn-lt"/>
                <a:ea typeface="+mn-ea"/>
                <a:cs typeface="+mn-cs"/>
              </a:rPr>
              <a:t>14.05.2013</a:t>
            </a:r>
            <a:r>
              <a:rPr lang="pt-PT" sz="1200" b="1" dirty="0" smtClean="0">
                <a:solidFill>
                  <a:srgbClr val="FF0000"/>
                </a:solidFill>
              </a:rPr>
              <a:t/>
            </a:r>
            <a:br>
              <a:rPr lang="pt-PT" sz="1200" b="1" dirty="0" smtClean="0">
                <a:solidFill>
                  <a:srgbClr val="FF0000"/>
                </a:solidFill>
              </a:rPr>
            </a:br>
            <a:endParaRPr lang="pt-PT" sz="1200" dirty="0">
              <a:solidFill>
                <a:srgbClr val="FF0000"/>
              </a:solidFill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sz="1400" dirty="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79425" y="765175"/>
            <a:ext cx="8280400" cy="5256213"/>
          </a:xfrm>
        </p:spPr>
        <p:txBody>
          <a:bodyPr rtlCol="0">
            <a:normAutofit/>
          </a:bodyPr>
          <a:lstStyle/>
          <a:p>
            <a:pPr marL="0" indent="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PT" sz="2200" b="1" dirty="0" smtClean="0">
                <a:solidFill>
                  <a:srgbClr val="8D7143"/>
                </a:solidFill>
              </a:rPr>
              <a:t>3. Principais Objetivos </a:t>
            </a:r>
            <a:r>
              <a:rPr lang="pt-PT" sz="2200" b="1" dirty="0">
                <a:solidFill>
                  <a:srgbClr val="8D7143"/>
                </a:solidFill>
              </a:rPr>
              <a:t>de Política </a:t>
            </a:r>
            <a:r>
              <a:rPr lang="pt-PT" sz="2200" b="1" dirty="0" smtClean="0">
                <a:solidFill>
                  <a:srgbClr val="8D7143"/>
                </a:solidFill>
              </a:rPr>
              <a:t>Regional</a:t>
            </a:r>
          </a:p>
          <a:p>
            <a:pPr marL="0" indent="0" algn="ctr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PT" sz="1800" b="1" dirty="0">
                <a:solidFill>
                  <a:srgbClr val="8D7143"/>
                </a:solidFill>
              </a:rPr>
              <a:t>Condicionantes de intervenção </a:t>
            </a:r>
            <a:r>
              <a:rPr lang="pt-PT" sz="1800" b="1" dirty="0" smtClean="0">
                <a:solidFill>
                  <a:srgbClr val="8D7143"/>
                </a:solidFill>
              </a:rPr>
              <a:t>futura</a:t>
            </a:r>
            <a:endParaRPr lang="pt-PT" sz="1800" dirty="0" smtClean="0">
              <a:solidFill>
                <a:srgbClr val="8D7143"/>
              </a:solidFill>
            </a:endParaRP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PT" sz="1800" dirty="0" smtClean="0">
                <a:solidFill>
                  <a:srgbClr val="5B492B"/>
                </a:solidFill>
              </a:rPr>
              <a:t>A </a:t>
            </a:r>
            <a:r>
              <a:rPr lang="pt-PT" sz="1800" dirty="0">
                <a:solidFill>
                  <a:srgbClr val="5B492B"/>
                </a:solidFill>
              </a:rPr>
              <a:t>RAM revela todos os sinais de estar a sofrer de forma mais do que proporcional ao verificado para o conjunto do país os efeitos da crise económica mundial e dos impactes e efeitos da condicionalidade macroeconómica associada à aplicação do Memorando de Entendimento com os financiadores oficiais da República. </a:t>
            </a:r>
            <a:endParaRPr lang="pt-PT" sz="1800" dirty="0" smtClean="0">
              <a:solidFill>
                <a:srgbClr val="5B492B"/>
              </a:solidFill>
            </a:endParaRP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PT" sz="1800" dirty="0" smtClean="0">
                <a:solidFill>
                  <a:srgbClr val="5B492B"/>
                </a:solidFill>
              </a:rPr>
              <a:t>A </a:t>
            </a:r>
            <a:r>
              <a:rPr lang="pt-PT" sz="1800" dirty="0">
                <a:solidFill>
                  <a:srgbClr val="5B492B"/>
                </a:solidFill>
              </a:rPr>
              <a:t>Região </a:t>
            </a:r>
            <a:r>
              <a:rPr lang="pt-PT" sz="1800" dirty="0" smtClean="0">
                <a:solidFill>
                  <a:srgbClr val="5B492B"/>
                </a:solidFill>
              </a:rPr>
              <a:t>poderá enfrentar problemas ao nível do normal funcionamento de infraestruturas e equipamentos coletivos com </a:t>
            </a:r>
            <a:r>
              <a:rPr lang="pt-PT" sz="1800" dirty="0">
                <a:solidFill>
                  <a:srgbClr val="5B492B"/>
                </a:solidFill>
              </a:rPr>
              <a:t>forte impacto potencial na sustentabilidade de sistemas e redes de suporte à atividade económica e à qualidade de vida das </a:t>
            </a:r>
            <a:r>
              <a:rPr lang="pt-PT" sz="1800" dirty="0" smtClean="0">
                <a:solidFill>
                  <a:srgbClr val="5B492B"/>
                </a:solidFill>
              </a:rPr>
              <a:t>populações e na </a:t>
            </a:r>
            <a:r>
              <a:rPr lang="pt-PT" sz="1800" dirty="0">
                <a:solidFill>
                  <a:srgbClr val="5B492B"/>
                </a:solidFill>
              </a:rPr>
              <a:t>salvaguarda de recursos e valores naturais. </a:t>
            </a:r>
            <a:endParaRPr lang="pt-PT" sz="1800" dirty="0" smtClean="0">
              <a:solidFill>
                <a:srgbClr val="5B492B"/>
              </a:solidFill>
            </a:endParaRP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PT" sz="1800" dirty="0">
                <a:solidFill>
                  <a:srgbClr val="5B492B"/>
                </a:solidFill>
              </a:rPr>
              <a:t>O expectável </a:t>
            </a:r>
            <a:r>
              <a:rPr lang="pt-PT" sz="1800" b="1" dirty="0">
                <a:solidFill>
                  <a:srgbClr val="8D7143"/>
                </a:solidFill>
              </a:rPr>
              <a:t>prolongamento das restrições orçamentais</a:t>
            </a:r>
            <a:r>
              <a:rPr lang="pt-PT" sz="1800" dirty="0" smtClean="0">
                <a:solidFill>
                  <a:srgbClr val="5B492B"/>
                </a:solidFill>
              </a:rPr>
              <a:t>, </a:t>
            </a:r>
            <a:r>
              <a:rPr lang="pt-PT" sz="1800" dirty="0">
                <a:solidFill>
                  <a:srgbClr val="5B492B"/>
                </a:solidFill>
              </a:rPr>
              <a:t>não poderá deixar de ter consequências severas em termos das condições de exploração e de segurança na utilização das infraestruturas e equipamentos públicos.</a:t>
            </a:r>
          </a:p>
          <a:p>
            <a:pPr marL="0" indent="0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endParaRPr lang="pt-PT" sz="1800" dirty="0" smtClean="0">
              <a:solidFill>
                <a:srgbClr val="8D7143"/>
              </a:solidFill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11</a:t>
            </a:r>
          </a:p>
        </p:txBody>
      </p:sp>
      <p:pic>
        <p:nvPicPr>
          <p:cNvPr id="27651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ítulo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85137" cy="504825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8313" y="692150"/>
            <a:ext cx="8280400" cy="568960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1800" b="1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3. </a:t>
            </a:r>
            <a:r>
              <a:rPr lang="pt-PT" sz="2000" b="1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Principais Objetivos de Política Regional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000" b="1" dirty="0" smtClean="0">
              <a:solidFill>
                <a:srgbClr val="8D7143"/>
              </a:solidFill>
              <a:latin typeface="+mj-lt"/>
              <a:ea typeface="+mj-ea"/>
              <a:cs typeface="+mj-cs"/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1800" b="1" u="sng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Prioridade Temática - Promoção da Competitividade da </a:t>
            </a:r>
            <a:r>
              <a:rPr lang="pt-PT" sz="1800" b="1" u="sng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Economia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600" b="1" dirty="0" smtClean="0">
              <a:solidFill>
                <a:srgbClr val="8D7143"/>
              </a:solidFill>
              <a:latin typeface="+mj-lt"/>
              <a:ea typeface="+mj-ea"/>
              <a:cs typeface="+mj-cs"/>
            </a:endParaRP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1800" b="1" u="sng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Inovação e I&amp;DT</a:t>
            </a:r>
            <a:r>
              <a:rPr lang="pt-PT" sz="18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: Plano de Ação para a Investigação, Desenvolvimento Tenológico e Inovação da RAM </a:t>
            </a:r>
            <a:r>
              <a:rPr lang="pt-PT" sz="1800" dirty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(PIDT&amp;I</a:t>
            </a:r>
            <a:r>
              <a:rPr lang="pt-PT" sz="18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).</a:t>
            </a:r>
          </a:p>
          <a:p>
            <a:pPr marL="400050" lvl="1" indent="0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PT" sz="18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Colocar </a:t>
            </a:r>
            <a:r>
              <a:rPr lang="pt-PT" sz="1800" dirty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a RAM nas quatro principais regiões do País em termos de intensidade de </a:t>
            </a:r>
            <a:r>
              <a:rPr lang="pt-PT" sz="18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IDT+I, </a:t>
            </a:r>
            <a:r>
              <a:rPr lang="pt-PT" sz="1800" dirty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tornando-a reconhecida internacionalmente como uma das regiões chave da Europa na criação e aplicação de conhecimento nas </a:t>
            </a:r>
            <a:r>
              <a:rPr lang="pt-PT" sz="18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áreas do Turismo, </a:t>
            </a:r>
            <a:r>
              <a:rPr lang="pt-PT" sz="1800" b="1" dirty="0" err="1">
                <a:solidFill>
                  <a:srgbClr val="8D7143"/>
                </a:solidFill>
                <a:latin typeface="+mj-lt"/>
                <a:ea typeface="+mj-ea"/>
                <a:cs typeface="+mj-cs"/>
              </a:rPr>
              <a:t>Bio-sustentabilidade</a:t>
            </a:r>
            <a:r>
              <a:rPr lang="pt-PT" sz="18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, Envelhecimento populacional e Energia.</a:t>
            </a:r>
          </a:p>
          <a:p>
            <a:pPr marL="400050" lvl="1" indent="0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endParaRPr lang="pt-PT" sz="1000" b="1" dirty="0" smtClean="0">
              <a:solidFill>
                <a:srgbClr val="5B492B"/>
              </a:solidFill>
              <a:latin typeface="+mj-lt"/>
              <a:ea typeface="+mj-ea"/>
              <a:cs typeface="+mj-cs"/>
            </a:endParaRP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1800" b="1" u="sng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Desenvolvimento Empresarial: </a:t>
            </a:r>
          </a:p>
          <a:p>
            <a:pPr marL="400050" lvl="1" indent="0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PT" sz="18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Combinar </a:t>
            </a:r>
            <a:r>
              <a:rPr lang="pt-PT" sz="1800" dirty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a </a:t>
            </a:r>
            <a:r>
              <a:rPr lang="pt-PT" sz="18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mudança gradual das atuações dos organismos</a:t>
            </a:r>
            <a:r>
              <a:rPr lang="pt-PT" sz="1800" b="1" dirty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 </a:t>
            </a:r>
            <a:r>
              <a:rPr lang="pt-PT" sz="18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públicos com vista a </a:t>
            </a:r>
            <a:r>
              <a:rPr lang="pt-PT" sz="1800" dirty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uma </a:t>
            </a:r>
            <a:r>
              <a:rPr lang="pt-PT" sz="18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maior focagem dos instrumentos de apoio ao tecido empresarial </a:t>
            </a:r>
            <a:r>
              <a:rPr lang="pt-PT" sz="18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(Sistemas </a:t>
            </a:r>
            <a:r>
              <a:rPr lang="pt-PT" sz="1800" dirty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de Incentivos</a:t>
            </a:r>
            <a:r>
              <a:rPr lang="pt-PT" sz="18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) - Internacionalização, bens transacionáveis, fatores dinâmicos de competitividade, empreendedorismo inovador e qualificante e discriminação territorial positiva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12</a:t>
            </a:r>
          </a:p>
        </p:txBody>
      </p:sp>
      <p:pic>
        <p:nvPicPr>
          <p:cNvPr id="28675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Título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85137" cy="504825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8313" y="692150"/>
            <a:ext cx="8351837" cy="568960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1800" b="1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3. </a:t>
            </a:r>
            <a:r>
              <a:rPr lang="pt-PT" sz="2000" b="1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Principais Objetivos de Política Regional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000" b="1" dirty="0" smtClean="0">
              <a:solidFill>
                <a:srgbClr val="8D7143"/>
              </a:solidFill>
              <a:latin typeface="+mj-lt"/>
              <a:ea typeface="+mj-ea"/>
              <a:cs typeface="+mj-cs"/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1800" b="1" u="sng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Prioridade Temática - Promoção da Competitividade da </a:t>
            </a:r>
            <a:r>
              <a:rPr lang="pt-PT" sz="1800" b="1" u="sng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Economia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600" b="1" dirty="0" smtClean="0">
              <a:solidFill>
                <a:srgbClr val="8D7143"/>
              </a:solidFill>
              <a:latin typeface="+mj-lt"/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PT" sz="1800" b="1" u="sng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Turismo: </a:t>
            </a:r>
            <a:r>
              <a:rPr lang="pt-PT" sz="1800" i="1" dirty="0" smtClean="0">
                <a:solidFill>
                  <a:srgbClr val="5B492B"/>
                </a:solidFill>
              </a:rPr>
              <a:t>Eixos </a:t>
            </a:r>
            <a:r>
              <a:rPr lang="pt-PT" sz="1800" i="1" dirty="0">
                <a:solidFill>
                  <a:srgbClr val="5B492B"/>
                </a:solidFill>
              </a:rPr>
              <a:t>estratégicos de desenvolvimento</a:t>
            </a:r>
            <a:r>
              <a:rPr lang="pt-PT" sz="1800" dirty="0">
                <a:solidFill>
                  <a:srgbClr val="5B492B"/>
                </a:solidFill>
              </a:rPr>
              <a:t>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sz="1800" dirty="0">
                <a:solidFill>
                  <a:srgbClr val="5B492B"/>
                </a:solidFill>
              </a:rPr>
              <a:t>Diversificar e qualificar a oferta turística regional;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sz="1800" dirty="0">
                <a:solidFill>
                  <a:srgbClr val="5B492B"/>
                </a:solidFill>
              </a:rPr>
              <a:t>Estimular a procura dos mercados tradicionais e emergentes;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sz="1800" dirty="0">
                <a:solidFill>
                  <a:srgbClr val="5B492B"/>
                </a:solidFill>
              </a:rPr>
              <a:t>Fomentar o desenvolvimento </a:t>
            </a:r>
            <a:r>
              <a:rPr lang="pt-PT" sz="1800" dirty="0" smtClean="0">
                <a:solidFill>
                  <a:srgbClr val="5B492B"/>
                </a:solidFill>
              </a:rPr>
              <a:t>empresarial.</a:t>
            </a: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500" b="1" u="sng" dirty="0" smtClean="0">
              <a:solidFill>
                <a:srgbClr val="5B492B"/>
              </a:solidFill>
            </a:endParaRP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1800" b="1" u="sng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Atividades Tradicionais: </a:t>
            </a:r>
          </a:p>
          <a:p>
            <a:pPr lvl="1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PT" sz="18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Agricultura e Florestas: </a:t>
            </a:r>
            <a:r>
              <a:rPr lang="pt-PT" sz="1800" dirty="0">
                <a:solidFill>
                  <a:srgbClr val="5B492B"/>
                </a:solidFill>
              </a:rPr>
              <a:t>Melhoria da competitividade das produções regionais, privilegiando a produção de bens transacionáveis e a criação de valor acrescentado (objetivo </a:t>
            </a:r>
            <a:r>
              <a:rPr lang="pt-PT" sz="1800" dirty="0" smtClean="0">
                <a:solidFill>
                  <a:srgbClr val="5B492B"/>
                </a:solidFill>
              </a:rPr>
              <a:t>Competitividade</a:t>
            </a:r>
            <a:r>
              <a:rPr lang="pt-PT" sz="1800" dirty="0">
                <a:solidFill>
                  <a:srgbClr val="5B492B"/>
                </a:solidFill>
              </a:rPr>
              <a:t>); e </a:t>
            </a:r>
            <a:r>
              <a:rPr lang="pt-PT" sz="1800" dirty="0" smtClean="0">
                <a:solidFill>
                  <a:srgbClr val="5B492B"/>
                </a:solidFill>
              </a:rPr>
              <a:t>Promoção </a:t>
            </a:r>
            <a:r>
              <a:rPr lang="pt-PT" sz="1800" dirty="0">
                <a:solidFill>
                  <a:srgbClr val="5B492B"/>
                </a:solidFill>
              </a:rPr>
              <a:t>da ocupação, preservação e valorização do espaço e da paisagem (objetivo S</a:t>
            </a:r>
            <a:r>
              <a:rPr lang="pt-PT" sz="1800" dirty="0" smtClean="0">
                <a:solidFill>
                  <a:srgbClr val="5B492B"/>
                </a:solidFill>
              </a:rPr>
              <a:t>ustentabilidade).</a:t>
            </a:r>
          </a:p>
          <a:p>
            <a:pPr lvl="1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PT" sz="18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Pesca e Aquicultura: </a:t>
            </a:r>
            <a:r>
              <a:rPr lang="pt-PT" sz="1800" dirty="0">
                <a:solidFill>
                  <a:srgbClr val="5B492B"/>
                </a:solidFill>
              </a:rPr>
              <a:t>Modernizar a frota de pesca; Incentivar a entrada de jovens no setor; Reforçar a competitividade da aquicultura, pela qualidade e diversificação dos produtos; e Alargar o conhecimento </a:t>
            </a:r>
            <a:r>
              <a:rPr lang="pt-PT" sz="1800" dirty="0" smtClean="0">
                <a:solidFill>
                  <a:srgbClr val="5B492B"/>
                </a:solidFill>
              </a:rPr>
              <a:t>científico.</a:t>
            </a:r>
            <a:endParaRPr lang="pt-PT" sz="1800" dirty="0">
              <a:solidFill>
                <a:srgbClr val="5B492B"/>
              </a:solidFill>
            </a:endParaRPr>
          </a:p>
          <a:p>
            <a:pPr marL="457200" lvl="1" indent="0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endParaRPr lang="pt-PT" sz="1800" dirty="0">
              <a:solidFill>
                <a:srgbClr val="5B492B"/>
              </a:solidFill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13</a:t>
            </a:r>
          </a:p>
        </p:txBody>
      </p:sp>
      <p:pic>
        <p:nvPicPr>
          <p:cNvPr id="29699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0" name="Título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85137" cy="504825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39750" y="692150"/>
            <a:ext cx="8208963" cy="5689600"/>
          </a:xfrm>
        </p:spPr>
        <p:txBody>
          <a:bodyPr rtlCol="0">
            <a:normAutofit fontScale="25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7200" b="1" dirty="0" smtClean="0">
                <a:solidFill>
                  <a:srgbClr val="8D7143"/>
                </a:solidFill>
              </a:rPr>
              <a:t>3. </a:t>
            </a:r>
            <a:r>
              <a:rPr lang="pt-PT" sz="8000" b="1" dirty="0" smtClean="0">
                <a:solidFill>
                  <a:srgbClr val="8D7143"/>
                </a:solidFill>
              </a:rPr>
              <a:t>Principais </a:t>
            </a:r>
            <a:r>
              <a:rPr lang="pt-PT" sz="8000" b="1" dirty="0">
                <a:solidFill>
                  <a:srgbClr val="8D7143"/>
                </a:solidFill>
              </a:rPr>
              <a:t>objetivos de Política Regional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4000" b="1" dirty="0">
              <a:solidFill>
                <a:srgbClr val="8D7143"/>
              </a:solidFill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800" b="1" dirty="0">
              <a:solidFill>
                <a:srgbClr val="8D7143"/>
              </a:solidFill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7200" b="1" u="sng" dirty="0">
                <a:solidFill>
                  <a:srgbClr val="8D7143"/>
                </a:solidFill>
              </a:rPr>
              <a:t>Prioridade Temática – Formação do Capital Humano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2500" b="1" u="sng" dirty="0" smtClean="0">
              <a:solidFill>
                <a:srgbClr val="8D7143"/>
              </a:solidFill>
              <a:ea typeface="+mj-ea"/>
              <a:cs typeface="+mj-cs"/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2500" b="1" u="sng" dirty="0">
              <a:solidFill>
                <a:srgbClr val="8D7143"/>
              </a:solidFill>
              <a:ea typeface="+mj-ea"/>
              <a:cs typeface="+mj-cs"/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2500" b="1" u="sng" dirty="0" smtClean="0">
              <a:solidFill>
                <a:srgbClr val="8D7143"/>
              </a:solidFill>
              <a:ea typeface="+mj-ea"/>
              <a:cs typeface="+mj-cs"/>
            </a:endParaRPr>
          </a:p>
          <a:p>
            <a:pPr marL="0" indent="0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A Região continua a enfrentar problemas ao nível da qualificação das pessoas, tornando necessária uma intervenção sólida para reforçar o potencial humano, criar melhores condições de apoio ao desenvolvimento do potencial económico, aumentar a empregabilidade, dar novas oportunidades de realização individual e prevenir riscos sociais. </a:t>
            </a:r>
            <a:endParaRPr lang="pt-PT" sz="6800" dirty="0" smtClean="0">
              <a:solidFill>
                <a:srgbClr val="5B492B"/>
              </a:solidFill>
              <a:ea typeface="+mj-ea"/>
              <a:cs typeface="+mj-cs"/>
            </a:endParaRPr>
          </a:p>
          <a:p>
            <a:pPr marL="0" indent="0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PT" sz="6800" dirty="0" smtClean="0">
                <a:solidFill>
                  <a:srgbClr val="5B492B"/>
                </a:solidFill>
                <a:ea typeface="+mj-ea"/>
                <a:cs typeface="+mj-cs"/>
              </a:rPr>
              <a:t>Neste </a:t>
            </a: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enquadramento, importa </a:t>
            </a:r>
            <a:r>
              <a:rPr lang="pt-PT" sz="6400" b="1" dirty="0">
                <a:solidFill>
                  <a:srgbClr val="8D7143"/>
                </a:solidFill>
              </a:rPr>
              <a:t>consolidar processos e aprendizagens regionais, largamente potenciadas pelos resultados de anteriores períodos de programação.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6800" dirty="0" smtClean="0">
                <a:solidFill>
                  <a:srgbClr val="5B492B"/>
                </a:solidFill>
                <a:ea typeface="+mj-ea"/>
                <a:cs typeface="+mj-cs"/>
              </a:rPr>
              <a:t>Prioridade à superação </a:t>
            </a: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do problema do abandono escolar </a:t>
            </a:r>
            <a:r>
              <a:rPr lang="pt-PT" sz="6800" dirty="0" smtClean="0">
                <a:solidFill>
                  <a:srgbClr val="5B492B"/>
                </a:solidFill>
                <a:ea typeface="+mj-ea"/>
                <a:cs typeface="+mj-cs"/>
              </a:rPr>
              <a:t>precoce, como eixo nuclear da estratégia </a:t>
            </a: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que visa </a:t>
            </a:r>
            <a:r>
              <a:rPr lang="pt-PT" sz="6800" dirty="0" smtClean="0">
                <a:solidFill>
                  <a:srgbClr val="5B492B"/>
                </a:solidFill>
                <a:ea typeface="+mj-ea"/>
                <a:cs typeface="+mj-cs"/>
              </a:rPr>
              <a:t>reduzir a </a:t>
            </a: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fragilidade estrutural </a:t>
            </a:r>
            <a:r>
              <a:rPr lang="pt-PT" sz="6800" dirty="0" smtClean="0">
                <a:solidFill>
                  <a:srgbClr val="5B492B"/>
                </a:solidFill>
                <a:ea typeface="+mj-ea"/>
                <a:cs typeface="+mj-cs"/>
              </a:rPr>
              <a:t>das baixas qualificações.</a:t>
            </a:r>
            <a:endParaRPr lang="pt-PT" sz="6800" dirty="0">
              <a:solidFill>
                <a:srgbClr val="5B492B"/>
              </a:solidFill>
              <a:ea typeface="+mj-ea"/>
              <a:cs typeface="+mj-cs"/>
            </a:endParaRP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6800" dirty="0" smtClean="0">
                <a:solidFill>
                  <a:srgbClr val="5B492B"/>
                </a:solidFill>
                <a:ea typeface="+mj-ea"/>
                <a:cs typeface="+mj-cs"/>
              </a:rPr>
              <a:t>Resposta </a:t>
            </a: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educativa às necessidades da procura </a:t>
            </a:r>
            <a:r>
              <a:rPr lang="pt-PT" sz="6800" dirty="0" smtClean="0">
                <a:solidFill>
                  <a:srgbClr val="5B492B"/>
                </a:solidFill>
                <a:ea typeface="+mj-ea"/>
                <a:cs typeface="+mj-cs"/>
              </a:rPr>
              <a:t>focada na </a:t>
            </a: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articulação entre a procura de educação das famílias e as necessidades de desenvolvimento da Região </a:t>
            </a:r>
            <a:r>
              <a:rPr lang="pt-PT" sz="6800" dirty="0" smtClean="0">
                <a:solidFill>
                  <a:srgbClr val="5B492B"/>
                </a:solidFill>
                <a:ea typeface="+mj-ea"/>
                <a:cs typeface="+mj-cs"/>
              </a:rPr>
              <a:t>promovendo </a:t>
            </a: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as ofertas de dupla certificação (também seguindo as orientações europeias sobre reforço das formações duais) e as formações pós-secundárias e superiores.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A</a:t>
            </a:r>
            <a:r>
              <a:rPr lang="pt-PT" sz="6800" dirty="0" smtClean="0">
                <a:solidFill>
                  <a:srgbClr val="5B492B"/>
                </a:solidFill>
                <a:ea typeface="+mj-ea"/>
                <a:cs typeface="+mj-cs"/>
              </a:rPr>
              <a:t>poio </a:t>
            </a: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à educação e formação ao longo da vida, com particular incidência para as formações modulares certificadas.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R</a:t>
            </a:r>
            <a:r>
              <a:rPr lang="pt-PT" sz="6800" dirty="0" smtClean="0">
                <a:solidFill>
                  <a:srgbClr val="5B492B"/>
                </a:solidFill>
                <a:ea typeface="+mj-ea"/>
                <a:cs typeface="+mj-cs"/>
              </a:rPr>
              <a:t>eforço </a:t>
            </a: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das </a:t>
            </a:r>
            <a:r>
              <a:rPr lang="pt-PT" sz="6800" dirty="0" smtClean="0">
                <a:solidFill>
                  <a:srgbClr val="5B492B"/>
                </a:solidFill>
                <a:ea typeface="+mj-ea"/>
                <a:cs typeface="+mj-cs"/>
              </a:rPr>
              <a:t>condições </a:t>
            </a: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de </a:t>
            </a:r>
            <a:r>
              <a:rPr lang="pt-PT" sz="6800" dirty="0" smtClean="0">
                <a:solidFill>
                  <a:srgbClr val="5B492B"/>
                </a:solidFill>
                <a:ea typeface="+mj-ea"/>
                <a:cs typeface="+mj-cs"/>
              </a:rPr>
              <a:t>suporte do </a:t>
            </a:r>
            <a:r>
              <a:rPr lang="pt-PT" sz="6800" dirty="0" smtClean="0">
                <a:solidFill>
                  <a:srgbClr val="5B492B"/>
                </a:solidFill>
              </a:rPr>
              <a:t>sistema </a:t>
            </a:r>
            <a:r>
              <a:rPr lang="pt-PT" sz="6800" dirty="0">
                <a:solidFill>
                  <a:srgbClr val="5B492B"/>
                </a:solidFill>
              </a:rPr>
              <a:t>de educação e formação</a:t>
            </a:r>
            <a:r>
              <a:rPr lang="pt-PT" sz="6800" dirty="0" smtClean="0">
                <a:solidFill>
                  <a:srgbClr val="5B492B"/>
                </a:solidFill>
                <a:ea typeface="+mj-ea"/>
                <a:cs typeface="+mj-cs"/>
              </a:rPr>
              <a:t> (investimento </a:t>
            </a: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em infraestruturas </a:t>
            </a:r>
            <a:r>
              <a:rPr lang="pt-PT" sz="6800" dirty="0" smtClean="0">
                <a:solidFill>
                  <a:srgbClr val="5B492B"/>
                </a:solidFill>
                <a:ea typeface="+mj-ea"/>
                <a:cs typeface="+mj-cs"/>
              </a:rPr>
              <a:t>e na qualificação </a:t>
            </a: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dos </a:t>
            </a:r>
            <a:r>
              <a:rPr lang="pt-PT" sz="6800" dirty="0" smtClean="0">
                <a:solidFill>
                  <a:srgbClr val="5B492B"/>
                </a:solidFill>
                <a:ea typeface="+mj-ea"/>
                <a:cs typeface="+mj-cs"/>
              </a:rPr>
              <a:t>docentes </a:t>
            </a: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e </a:t>
            </a:r>
            <a:r>
              <a:rPr lang="pt-PT" sz="6800" dirty="0" smtClean="0">
                <a:solidFill>
                  <a:srgbClr val="5B492B"/>
                </a:solidFill>
                <a:ea typeface="+mj-ea"/>
                <a:cs typeface="+mj-cs"/>
              </a:rPr>
              <a:t>formadores), </a:t>
            </a:r>
            <a:r>
              <a:rPr lang="pt-PT" sz="6800" dirty="0">
                <a:solidFill>
                  <a:srgbClr val="5B492B"/>
                </a:solidFill>
                <a:ea typeface="+mj-ea"/>
                <a:cs typeface="+mj-cs"/>
              </a:rPr>
              <a:t>por forma a poder elevar a qualidade das ofertas de educação e formação disponibilizadas na Região.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PT" dirty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14</a:t>
            </a:r>
          </a:p>
        </p:txBody>
      </p:sp>
      <p:pic>
        <p:nvPicPr>
          <p:cNvPr id="30723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4" name="Título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85137" cy="504825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39750" y="765175"/>
            <a:ext cx="8280400" cy="5678488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000" b="1" dirty="0" smtClean="0">
                <a:solidFill>
                  <a:srgbClr val="8D7143"/>
                </a:solidFill>
              </a:rPr>
              <a:t>3. Principais </a:t>
            </a:r>
            <a:r>
              <a:rPr lang="pt-PT" sz="2000" b="1" dirty="0">
                <a:solidFill>
                  <a:srgbClr val="8D7143"/>
                </a:solidFill>
              </a:rPr>
              <a:t>objetivos de Política Regional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100" b="1" dirty="0" smtClean="0">
              <a:solidFill>
                <a:srgbClr val="8D7143"/>
              </a:solidFill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1900" b="1" u="sng" dirty="0" smtClean="0">
                <a:solidFill>
                  <a:srgbClr val="8D7143"/>
                </a:solidFill>
                <a:ea typeface="+mj-ea"/>
                <a:cs typeface="+mj-cs"/>
              </a:rPr>
              <a:t>Prioridade </a:t>
            </a:r>
            <a:r>
              <a:rPr lang="pt-PT" sz="1900" b="1" u="sng" dirty="0">
                <a:solidFill>
                  <a:srgbClr val="8D7143"/>
                </a:solidFill>
                <a:ea typeface="+mj-ea"/>
                <a:cs typeface="+mj-cs"/>
              </a:rPr>
              <a:t>Temática - Promoção da Coesão </a:t>
            </a:r>
            <a:r>
              <a:rPr lang="pt-PT" sz="1900" b="1" u="sng" dirty="0" smtClean="0">
                <a:solidFill>
                  <a:srgbClr val="8D7143"/>
                </a:solidFill>
                <a:ea typeface="+mj-ea"/>
                <a:cs typeface="+mj-cs"/>
              </a:rPr>
              <a:t>Social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100" b="1" u="sng" dirty="0" smtClean="0">
              <a:solidFill>
                <a:srgbClr val="8D7143"/>
              </a:solidFill>
              <a:ea typeface="+mj-ea"/>
              <a:cs typeface="+mj-cs"/>
            </a:endParaRPr>
          </a:p>
          <a:p>
            <a:pPr lvl="1"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1800" dirty="0">
                <a:solidFill>
                  <a:srgbClr val="5B492B"/>
                </a:solidFill>
                <a:ea typeface="+mj-ea"/>
                <a:cs typeface="+mj-cs"/>
              </a:rPr>
              <a:t>Continuar a melhorar os mecanismos de transição de jovens entre a escola e a vida ativa, investindo no reforço da orientação vocacional;</a:t>
            </a:r>
          </a:p>
          <a:p>
            <a:pPr lvl="1"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1800" dirty="0">
                <a:solidFill>
                  <a:srgbClr val="5B492B"/>
                </a:solidFill>
                <a:ea typeface="+mj-ea"/>
                <a:cs typeface="+mj-cs"/>
              </a:rPr>
              <a:t>Reforçar os mecanismos de transição de jovens entre a escola e a vida ativa, através de estágios profissionais dirigidos a jovens com qualificações intermédias e superiores;</a:t>
            </a:r>
          </a:p>
          <a:p>
            <a:pPr lvl="1"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1800" dirty="0">
                <a:solidFill>
                  <a:srgbClr val="5B492B"/>
                </a:solidFill>
                <a:ea typeface="+mj-ea"/>
                <a:cs typeface="+mj-cs"/>
              </a:rPr>
              <a:t>Continuar a apoiar a contratação de pessoas em grupos </a:t>
            </a:r>
            <a:r>
              <a:rPr lang="pt-PT" sz="1800" dirty="0" smtClean="0">
                <a:solidFill>
                  <a:srgbClr val="5B492B"/>
                </a:solidFill>
                <a:ea typeface="+mj-ea"/>
                <a:cs typeface="+mj-cs"/>
              </a:rPr>
              <a:t>de </a:t>
            </a:r>
            <a:r>
              <a:rPr lang="pt-PT" sz="1800" dirty="0">
                <a:solidFill>
                  <a:srgbClr val="5B492B"/>
                </a:solidFill>
                <a:ea typeface="+mj-ea"/>
                <a:cs typeface="+mj-cs"/>
              </a:rPr>
              <a:t>risco especialmente acrescido de desemprego e de desemprego prolongado;</a:t>
            </a:r>
          </a:p>
          <a:p>
            <a:pPr lvl="1"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1800" dirty="0">
                <a:solidFill>
                  <a:srgbClr val="5B492B"/>
                </a:solidFill>
                <a:ea typeface="+mj-ea"/>
                <a:cs typeface="+mj-cs"/>
              </a:rPr>
              <a:t>Continuar a apoiar a criação do próprio emprego por jovens à procura de primeiro </a:t>
            </a:r>
            <a:r>
              <a:rPr lang="pt-PT" sz="1800" dirty="0" smtClean="0">
                <a:solidFill>
                  <a:srgbClr val="5B492B"/>
                </a:solidFill>
                <a:ea typeface="+mj-ea"/>
                <a:cs typeface="+mj-cs"/>
              </a:rPr>
              <a:t>emprego e outros grupos em situação de desfavorecimento;</a:t>
            </a:r>
            <a:endParaRPr lang="pt-PT" sz="1800" dirty="0">
              <a:solidFill>
                <a:srgbClr val="5B492B"/>
              </a:solidFill>
              <a:ea typeface="+mj-ea"/>
              <a:cs typeface="+mj-cs"/>
            </a:endParaRPr>
          </a:p>
          <a:p>
            <a:pPr lvl="1"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1800" dirty="0" smtClean="0">
                <a:solidFill>
                  <a:srgbClr val="5B492B"/>
                </a:solidFill>
                <a:ea typeface="+mj-ea"/>
                <a:cs typeface="+mj-cs"/>
              </a:rPr>
              <a:t>Promover </a:t>
            </a:r>
            <a:r>
              <a:rPr lang="pt-PT" sz="1800" dirty="0">
                <a:solidFill>
                  <a:srgbClr val="5B492B"/>
                </a:solidFill>
                <a:ea typeface="+mj-ea"/>
                <a:cs typeface="+mj-cs"/>
              </a:rPr>
              <a:t>apoios à absorção de recursos humanos avançados nas empresas, em articulação </a:t>
            </a:r>
            <a:r>
              <a:rPr lang="pt-PT" sz="1800" dirty="0" smtClean="0">
                <a:solidFill>
                  <a:srgbClr val="5B492B"/>
                </a:solidFill>
                <a:ea typeface="+mj-ea"/>
                <a:cs typeface="+mj-cs"/>
              </a:rPr>
              <a:t>com </a:t>
            </a:r>
            <a:r>
              <a:rPr lang="pt-PT" sz="1800" dirty="0">
                <a:solidFill>
                  <a:srgbClr val="5B492B"/>
                </a:solidFill>
                <a:ea typeface="+mj-ea"/>
                <a:cs typeface="+mj-cs"/>
              </a:rPr>
              <a:t>a criação de unidades empresariais de </a:t>
            </a:r>
            <a:r>
              <a:rPr lang="pt-PT" sz="1800" dirty="0" smtClean="0">
                <a:solidFill>
                  <a:srgbClr val="5B492B"/>
                </a:solidFill>
                <a:ea typeface="+mj-ea"/>
                <a:cs typeface="+mj-cs"/>
              </a:rPr>
              <a:t>I&amp;DT.</a:t>
            </a:r>
          </a:p>
          <a:p>
            <a:pPr marL="457200" lvl="1" indent="0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endParaRPr lang="pt-PT" sz="500" dirty="0" smtClean="0">
              <a:solidFill>
                <a:srgbClr val="8D7143"/>
              </a:solidFill>
              <a:ea typeface="+mj-ea"/>
              <a:cs typeface="+mj-cs"/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15</a:t>
            </a:r>
          </a:p>
        </p:txBody>
      </p:sp>
      <p:pic>
        <p:nvPicPr>
          <p:cNvPr id="31747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Título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85137" cy="504825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8313" y="765175"/>
            <a:ext cx="8280400" cy="5256213"/>
          </a:xfrm>
        </p:spPr>
        <p:txBody>
          <a:bodyPr rtlCol="0">
            <a:normAutofit fontScale="925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200" b="1" dirty="0" smtClean="0">
                <a:solidFill>
                  <a:srgbClr val="8D7143"/>
                </a:solidFill>
              </a:rPr>
              <a:t>3. Principais </a:t>
            </a:r>
            <a:r>
              <a:rPr lang="pt-PT" sz="2200" b="1" dirty="0">
                <a:solidFill>
                  <a:srgbClr val="8D7143"/>
                </a:solidFill>
              </a:rPr>
              <a:t>objetivos de Política Regional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000" b="1" dirty="0" smtClean="0">
              <a:solidFill>
                <a:srgbClr val="8D7143"/>
              </a:solidFill>
              <a:latin typeface="+mj-lt"/>
              <a:ea typeface="+mj-ea"/>
              <a:cs typeface="+mj-cs"/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200" b="1" u="sng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Prioridade </a:t>
            </a:r>
            <a:r>
              <a:rPr lang="pt-PT" sz="2200" b="1" u="sng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Temática - Desenvolvimento </a:t>
            </a:r>
            <a:r>
              <a:rPr lang="pt-PT" sz="2200" b="1" u="sng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Sustentável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000" b="1" dirty="0" smtClean="0">
              <a:solidFill>
                <a:srgbClr val="8D7143"/>
              </a:solidFill>
              <a:latin typeface="+mj-lt"/>
              <a:ea typeface="+mj-ea"/>
              <a:cs typeface="+mj-cs"/>
            </a:endParaRP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19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Ordenamento Urbano e Territorial </a:t>
            </a:r>
            <a:r>
              <a:rPr lang="pt-PT" sz="2000" dirty="0">
                <a:solidFill>
                  <a:srgbClr val="5B492B"/>
                </a:solidFill>
              </a:rPr>
              <a:t>(</a:t>
            </a:r>
            <a:r>
              <a:rPr lang="pt-PT" sz="2000" dirty="0" err="1">
                <a:solidFill>
                  <a:srgbClr val="5B492B"/>
                </a:solidFill>
              </a:rPr>
              <a:t>p.e</a:t>
            </a:r>
            <a:r>
              <a:rPr lang="pt-PT" sz="2000" dirty="0">
                <a:solidFill>
                  <a:srgbClr val="5B492B"/>
                </a:solidFill>
              </a:rPr>
              <a:t>., Consolidar a malha urbana, conter a expansão desordenada, implementar ou concluir as redes de âmbito regional, promover e desenvolver a cooperação territorial de âmbito </a:t>
            </a:r>
            <a:r>
              <a:rPr lang="pt-PT" sz="2000" dirty="0" err="1" smtClean="0">
                <a:solidFill>
                  <a:srgbClr val="5B492B"/>
                </a:solidFill>
              </a:rPr>
              <a:t>supra-municipal</a:t>
            </a:r>
            <a:r>
              <a:rPr lang="pt-PT" sz="2000" dirty="0" smtClean="0">
                <a:solidFill>
                  <a:srgbClr val="5B492B"/>
                </a:solidFill>
              </a:rPr>
              <a:t>.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19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Reabilitação Urbana </a:t>
            </a:r>
            <a:r>
              <a:rPr lang="pt-PT" sz="2000" dirty="0">
                <a:solidFill>
                  <a:srgbClr val="5B492B"/>
                </a:solidFill>
              </a:rPr>
              <a:t>(</a:t>
            </a:r>
            <a:r>
              <a:rPr lang="pt-PT" sz="2000" dirty="0" err="1">
                <a:solidFill>
                  <a:srgbClr val="5B492B"/>
                </a:solidFill>
              </a:rPr>
              <a:t>p.e</a:t>
            </a:r>
            <a:r>
              <a:rPr lang="pt-PT" sz="2000" dirty="0">
                <a:solidFill>
                  <a:srgbClr val="5B492B"/>
                </a:solidFill>
              </a:rPr>
              <a:t>., Requalificar, equipar e dinamizar a malha urbana evitando, direta e indiretamente, a desertificação dos núcleos e a degradação das periferias e dos centros históricos). </a:t>
            </a:r>
            <a:endParaRPr lang="pt-PT" sz="2000" dirty="0" smtClean="0">
              <a:solidFill>
                <a:srgbClr val="5B492B"/>
              </a:solidFill>
              <a:latin typeface="+mj-lt"/>
              <a:ea typeface="+mj-ea"/>
              <a:cs typeface="+mj-cs"/>
            </a:endParaRP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19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Alterações Climáticas  </a:t>
            </a:r>
            <a:r>
              <a:rPr lang="pt-PT" sz="2000" dirty="0">
                <a:solidFill>
                  <a:srgbClr val="5B492B"/>
                </a:solidFill>
              </a:rPr>
              <a:t>(</a:t>
            </a:r>
            <a:r>
              <a:rPr lang="pt-PT" sz="2000" dirty="0" err="1">
                <a:solidFill>
                  <a:srgbClr val="5B492B"/>
                </a:solidFill>
              </a:rPr>
              <a:t>p.e</a:t>
            </a:r>
            <a:r>
              <a:rPr lang="pt-PT" sz="2000" dirty="0">
                <a:solidFill>
                  <a:srgbClr val="5B492B"/>
                </a:solidFill>
              </a:rPr>
              <a:t>., Divulgação de conhecimento científico e boas práticas de adaptação; e Formulação de medidas antecipatórias de atenuação de vulnerabilidades e efeitos</a:t>
            </a:r>
            <a:r>
              <a:rPr lang="pt-PT" sz="2000" dirty="0" smtClean="0">
                <a:solidFill>
                  <a:srgbClr val="5B492B"/>
                </a:solidFill>
              </a:rPr>
              <a:t>).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19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Energia</a:t>
            </a:r>
            <a:r>
              <a:rPr lang="pt-PT" sz="2000" b="1" dirty="0">
                <a:solidFill>
                  <a:srgbClr val="5B492B"/>
                </a:solidFill>
              </a:rPr>
              <a:t> </a:t>
            </a:r>
            <a:r>
              <a:rPr lang="pt-PT" sz="2000" dirty="0">
                <a:solidFill>
                  <a:srgbClr val="5B492B"/>
                </a:solidFill>
              </a:rPr>
              <a:t>(</a:t>
            </a:r>
            <a:r>
              <a:rPr lang="pt-PT" sz="2000" dirty="0" err="1">
                <a:solidFill>
                  <a:srgbClr val="5B492B"/>
                </a:solidFill>
              </a:rPr>
              <a:t>p.e</a:t>
            </a:r>
            <a:r>
              <a:rPr lang="pt-PT" sz="2000" dirty="0">
                <a:solidFill>
                  <a:srgbClr val="5B492B"/>
                </a:solidFill>
              </a:rPr>
              <a:t>., </a:t>
            </a:r>
            <a:r>
              <a:rPr lang="pt-PT" sz="2000" dirty="0" smtClean="0">
                <a:solidFill>
                  <a:srgbClr val="5B492B"/>
                </a:solidFill>
              </a:rPr>
              <a:t>Garantir </a:t>
            </a:r>
            <a:r>
              <a:rPr lang="pt-PT" sz="2000" dirty="0">
                <a:solidFill>
                  <a:srgbClr val="5B492B"/>
                </a:solidFill>
              </a:rPr>
              <a:t>a segurança do aprovisionamento de energia; Assegurar a sustentabilidade económica e ambiental do sector; e Assegurar a qualidade dos serviços </a:t>
            </a:r>
            <a:r>
              <a:rPr lang="pt-PT" sz="2000" dirty="0" smtClean="0">
                <a:solidFill>
                  <a:srgbClr val="5B492B"/>
                </a:solidFill>
              </a:rPr>
              <a:t>energéticos).</a:t>
            </a:r>
            <a:endParaRPr lang="pt-PT" sz="2000" dirty="0" smtClean="0">
              <a:solidFill>
                <a:srgbClr val="5B492B"/>
              </a:solidFill>
              <a:latin typeface="+mj-lt"/>
              <a:ea typeface="+mj-ea"/>
              <a:cs typeface="+mj-cs"/>
            </a:endParaRPr>
          </a:p>
          <a:p>
            <a:pPr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pt-PT" sz="2000" dirty="0" smtClean="0">
              <a:solidFill>
                <a:srgbClr val="8D7143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16</a:t>
            </a:r>
          </a:p>
        </p:txBody>
      </p:sp>
      <p:pic>
        <p:nvPicPr>
          <p:cNvPr id="32771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Título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85137" cy="504825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39750" y="692150"/>
            <a:ext cx="8208963" cy="5545138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200" b="1" dirty="0" smtClean="0">
                <a:solidFill>
                  <a:srgbClr val="8D7143"/>
                </a:solidFill>
              </a:rPr>
              <a:t>3. Principais </a:t>
            </a:r>
            <a:r>
              <a:rPr lang="pt-PT" sz="2200" b="1" dirty="0">
                <a:solidFill>
                  <a:srgbClr val="8D7143"/>
                </a:solidFill>
              </a:rPr>
              <a:t>objetivos de Política Regional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000" b="1" dirty="0" smtClean="0">
              <a:solidFill>
                <a:srgbClr val="8D7143"/>
              </a:solidFill>
              <a:latin typeface="+mj-lt"/>
              <a:ea typeface="+mj-ea"/>
              <a:cs typeface="+mj-cs"/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000" b="1" u="sng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Prioridade </a:t>
            </a:r>
            <a:r>
              <a:rPr lang="pt-PT" sz="2000" b="1" u="sng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Temática - Desenvolvimento </a:t>
            </a:r>
            <a:r>
              <a:rPr lang="pt-PT" sz="2000" b="1" u="sng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Sustentável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000" b="1" dirty="0" smtClean="0">
              <a:solidFill>
                <a:srgbClr val="8D7143"/>
              </a:solidFill>
              <a:latin typeface="+mj-lt"/>
              <a:ea typeface="+mj-ea"/>
              <a:cs typeface="+mj-cs"/>
            </a:endParaRP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2000" b="1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Resíduos </a:t>
            </a:r>
            <a:r>
              <a:rPr lang="pt-PT" sz="1900" dirty="0" smtClean="0">
                <a:solidFill>
                  <a:srgbClr val="5B492B"/>
                </a:solidFill>
              </a:rPr>
              <a:t>(</a:t>
            </a:r>
            <a:r>
              <a:rPr lang="pt-PT" sz="1900" dirty="0" err="1" smtClean="0">
                <a:solidFill>
                  <a:srgbClr val="5B492B"/>
                </a:solidFill>
              </a:rPr>
              <a:t>p.e</a:t>
            </a:r>
            <a:r>
              <a:rPr lang="pt-PT" sz="1900" dirty="0">
                <a:solidFill>
                  <a:srgbClr val="5B492B"/>
                </a:solidFill>
              </a:rPr>
              <a:t>., Reduzir os custos adicionais que pesam sobre os investimentos públicos de interesse coletivo em razão da </a:t>
            </a:r>
            <a:r>
              <a:rPr lang="pt-PT" sz="1900" dirty="0" err="1" smtClean="0">
                <a:solidFill>
                  <a:srgbClr val="5B492B"/>
                </a:solidFill>
              </a:rPr>
              <a:t>ultraperificidade</a:t>
            </a:r>
            <a:r>
              <a:rPr lang="pt-PT" sz="1900" dirty="0" smtClean="0">
                <a:solidFill>
                  <a:srgbClr val="5B492B"/>
                </a:solidFill>
              </a:rPr>
              <a:t>; </a:t>
            </a:r>
            <a:r>
              <a:rPr lang="pt-PT" sz="1900" dirty="0">
                <a:solidFill>
                  <a:srgbClr val="5B492B"/>
                </a:solidFill>
              </a:rPr>
              <a:t>e </a:t>
            </a:r>
            <a:r>
              <a:rPr lang="pt-PT" sz="1900" dirty="0" smtClean="0">
                <a:solidFill>
                  <a:srgbClr val="5B492B"/>
                </a:solidFill>
              </a:rPr>
              <a:t>promover </a:t>
            </a:r>
            <a:r>
              <a:rPr lang="pt-PT" sz="1900" dirty="0">
                <a:solidFill>
                  <a:srgbClr val="5B492B"/>
                </a:solidFill>
              </a:rPr>
              <a:t>a prevenção da produção de resíduos e fomentar a sua reciclagem).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20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Água</a:t>
            </a:r>
            <a:r>
              <a:rPr lang="pt-PT" sz="1900" dirty="0">
                <a:solidFill>
                  <a:srgbClr val="5B492B"/>
                </a:solidFill>
              </a:rPr>
              <a:t> (</a:t>
            </a:r>
            <a:r>
              <a:rPr lang="pt-PT" sz="1900" dirty="0" err="1">
                <a:solidFill>
                  <a:srgbClr val="5B492B"/>
                </a:solidFill>
              </a:rPr>
              <a:t>p.e</a:t>
            </a:r>
            <a:r>
              <a:rPr lang="pt-PT" sz="1900" dirty="0">
                <a:solidFill>
                  <a:srgbClr val="5B492B"/>
                </a:solidFill>
              </a:rPr>
              <a:t>., Promover a implementação de soluções e tecnologias inovadoras nos sistemas de gestão e utilização da água; e Promover o Planeamento e a Proteção dos recursos hídricos e da qualidade das águas da Região Hidrográfica da RAM</a:t>
            </a:r>
            <a:r>
              <a:rPr lang="pt-PT" sz="1900" dirty="0" smtClean="0">
                <a:solidFill>
                  <a:srgbClr val="5B492B"/>
                </a:solidFill>
              </a:rPr>
              <a:t>).</a:t>
            </a:r>
            <a:endParaRPr lang="pt-PT" sz="1900" b="1" dirty="0" smtClean="0">
              <a:solidFill>
                <a:srgbClr val="5B492B"/>
              </a:solidFill>
              <a:latin typeface="+mj-lt"/>
              <a:ea typeface="+mj-ea"/>
              <a:cs typeface="+mj-cs"/>
            </a:endParaRP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20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Transportes</a:t>
            </a:r>
            <a:r>
              <a:rPr lang="pt-PT" sz="1900" b="1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 </a:t>
            </a:r>
            <a:r>
              <a:rPr lang="pt-PT" sz="1900" dirty="0" smtClean="0">
                <a:solidFill>
                  <a:srgbClr val="5B492B"/>
                </a:solidFill>
              </a:rPr>
              <a:t>(</a:t>
            </a:r>
            <a:r>
              <a:rPr lang="pt-PT" sz="1900" dirty="0" err="1" smtClean="0">
                <a:solidFill>
                  <a:srgbClr val="5B492B"/>
                </a:solidFill>
              </a:rPr>
              <a:t>p.e</a:t>
            </a:r>
            <a:r>
              <a:rPr lang="pt-PT" sz="1900" dirty="0">
                <a:solidFill>
                  <a:srgbClr val="5B492B"/>
                </a:solidFill>
              </a:rPr>
              <a:t>., Reduzir as externalidades negativas do setor dos transportes terrestres; Manter a sustentabilidade do setor dos transportes públicos coletivos </a:t>
            </a:r>
            <a:r>
              <a:rPr lang="pt-PT" sz="1900" dirty="0" smtClean="0">
                <a:solidFill>
                  <a:srgbClr val="5B492B"/>
                </a:solidFill>
              </a:rPr>
              <a:t>regionais e </a:t>
            </a:r>
            <a:r>
              <a:rPr lang="pt-PT" sz="1900" dirty="0">
                <a:solidFill>
                  <a:srgbClr val="5B492B"/>
                </a:solidFill>
              </a:rPr>
              <a:t>Melhorar a Eficiência dos Equipamentos Portuários</a:t>
            </a:r>
            <a:r>
              <a:rPr lang="pt-PT" sz="1900" dirty="0" smtClean="0">
                <a:solidFill>
                  <a:srgbClr val="5B492B"/>
                </a:solidFill>
              </a:rPr>
              <a:t>).</a:t>
            </a:r>
            <a:endParaRPr lang="pt-PT" sz="1900" b="1" dirty="0" smtClean="0">
              <a:solidFill>
                <a:srgbClr val="5B492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17</a:t>
            </a:r>
          </a:p>
        </p:txBody>
      </p:sp>
      <p:pic>
        <p:nvPicPr>
          <p:cNvPr id="33795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Título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85137" cy="504825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8313" y="908050"/>
            <a:ext cx="8280400" cy="5473700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000" b="1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4. Orientações para a Programação: objetivos, abordagem plurifundos e governação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600" b="1" dirty="0" smtClean="0">
              <a:solidFill>
                <a:srgbClr val="8D7143"/>
              </a:solidFill>
              <a:latin typeface="+mj-lt"/>
              <a:ea typeface="+mj-ea"/>
              <a:cs typeface="+mj-cs"/>
            </a:endParaRP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19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Focalização e seletividade dos </a:t>
            </a:r>
            <a:r>
              <a:rPr lang="pt-PT" sz="1900" dirty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Objetivos </a:t>
            </a:r>
            <a:r>
              <a:rPr lang="pt-PT" sz="19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temáticos para enquadrar </a:t>
            </a:r>
            <a:r>
              <a:rPr lang="pt-PT" sz="1900" dirty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na Região o </a:t>
            </a:r>
            <a:r>
              <a:rPr lang="pt-PT" sz="18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acesso e a aplicação dos </a:t>
            </a:r>
            <a:r>
              <a:rPr lang="pt-PT" sz="1800" b="1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Fundos do Quadro Estratégico Comum (FEDER</a:t>
            </a:r>
            <a:r>
              <a:rPr lang="pt-PT" sz="18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, </a:t>
            </a:r>
            <a:r>
              <a:rPr lang="pt-PT" sz="1800" b="1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FSE, </a:t>
            </a:r>
            <a:r>
              <a:rPr lang="pt-PT" sz="1800" b="1" dirty="0" err="1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FdC</a:t>
            </a:r>
            <a:r>
              <a:rPr lang="pt-PT" sz="1800" b="1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, FEADER e FEAMP), </a:t>
            </a:r>
            <a:r>
              <a:rPr lang="pt-PT" sz="1900" dirty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considerando </a:t>
            </a:r>
            <a:r>
              <a:rPr lang="pt-PT" sz="19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a preparação de </a:t>
            </a:r>
            <a:r>
              <a:rPr lang="pt-PT" sz="1900" dirty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um </a:t>
            </a:r>
            <a:r>
              <a:rPr lang="pt-PT" sz="18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Programa </a:t>
            </a:r>
            <a:r>
              <a:rPr lang="pt-PT" sz="1800" b="1" dirty="0" err="1">
                <a:solidFill>
                  <a:srgbClr val="8D7143"/>
                </a:solidFill>
                <a:latin typeface="+mj-lt"/>
                <a:ea typeface="+mj-ea"/>
                <a:cs typeface="+mj-cs"/>
              </a:rPr>
              <a:t>Multifundos</a:t>
            </a:r>
            <a:r>
              <a:rPr lang="pt-PT" sz="19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;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19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Necessidade de </a:t>
            </a:r>
            <a:r>
              <a:rPr lang="pt-PT" sz="1900" dirty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enquadrar no </a:t>
            </a:r>
            <a:r>
              <a:rPr lang="pt-PT" sz="18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âmbito do Fundo de Coesão, as Prioridades de investimento dos Objetivos temáticos </a:t>
            </a:r>
            <a:r>
              <a:rPr lang="pt-PT" sz="1900" dirty="0" smtClean="0">
                <a:solidFill>
                  <a:srgbClr val="5B492B"/>
                </a:solidFill>
              </a:rPr>
              <a:t>(5</a:t>
            </a:r>
            <a:r>
              <a:rPr lang="pt-PT" sz="1900" b="1" dirty="0" smtClean="0">
                <a:solidFill>
                  <a:srgbClr val="5B492B"/>
                </a:solidFill>
              </a:rPr>
              <a:t> </a:t>
            </a:r>
            <a:r>
              <a:rPr lang="pt-PT" sz="1900" dirty="0" smtClean="0">
                <a:solidFill>
                  <a:srgbClr val="5B492B"/>
                </a:solidFill>
              </a:rPr>
              <a:t>- Promover </a:t>
            </a:r>
            <a:r>
              <a:rPr lang="pt-PT" sz="1900" dirty="0">
                <a:solidFill>
                  <a:srgbClr val="5B492B"/>
                </a:solidFill>
              </a:rPr>
              <a:t>a adaptação às alterações climáticas e a prevenção e gestão de riscos); e 7 </a:t>
            </a:r>
            <a:r>
              <a:rPr lang="pt-PT" sz="1900" dirty="0" smtClean="0">
                <a:solidFill>
                  <a:srgbClr val="5B492B"/>
                </a:solidFill>
              </a:rPr>
              <a:t>- Promover </a:t>
            </a:r>
            <a:r>
              <a:rPr lang="pt-PT" sz="1900" dirty="0">
                <a:solidFill>
                  <a:srgbClr val="5B492B"/>
                </a:solidFill>
              </a:rPr>
              <a:t>transportes sustentáveis e eliminar os estrangulamentos nas </a:t>
            </a:r>
            <a:r>
              <a:rPr lang="pt-PT" sz="1900" dirty="0" smtClean="0">
                <a:solidFill>
                  <a:srgbClr val="5B492B"/>
                </a:solidFill>
              </a:rPr>
              <a:t>redes </a:t>
            </a:r>
            <a:r>
              <a:rPr lang="pt-PT" sz="1900" dirty="0">
                <a:solidFill>
                  <a:srgbClr val="5B492B"/>
                </a:solidFill>
              </a:rPr>
              <a:t>de infraestruturas</a:t>
            </a:r>
            <a:r>
              <a:rPr lang="pt-PT" sz="1900" dirty="0" smtClean="0">
                <a:solidFill>
                  <a:srgbClr val="5B492B"/>
                </a:solidFill>
              </a:rPr>
              <a:t>);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19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Valorização da abordagem plurifundos estabelecendo pontes da articulação com ao processos de programação da </a:t>
            </a:r>
            <a:r>
              <a:rPr lang="pt-PT" sz="1900" i="1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Agricultura e Desenvolvimento Rural </a:t>
            </a:r>
            <a:r>
              <a:rPr lang="pt-PT" sz="19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(Programa Regional FEADER) e das </a:t>
            </a:r>
            <a:r>
              <a:rPr lang="pt-PT" sz="1900" i="1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Pescas</a:t>
            </a:r>
            <a:r>
              <a:rPr lang="pt-PT" sz="19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 e</a:t>
            </a:r>
            <a:r>
              <a:rPr lang="pt-PT" sz="1900" i="1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 Aquicultura </a:t>
            </a:r>
            <a:r>
              <a:rPr lang="pt-PT" sz="19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(Programa Nacional FEAMP);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pt-PT" sz="19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Enquadramento dos recursos inerentes à compensação dos sobrecustos da </a:t>
            </a:r>
            <a:r>
              <a:rPr lang="pt-PT" sz="1900" dirty="0" err="1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ultraperificidade</a:t>
            </a:r>
            <a:r>
              <a:rPr lang="pt-PT" sz="19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 por forma a esbater custos e limitações que </a:t>
            </a:r>
            <a:r>
              <a:rPr lang="pt-PT" sz="19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advêm </a:t>
            </a:r>
            <a:r>
              <a:rPr lang="pt-PT" sz="19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desta </a:t>
            </a:r>
            <a:r>
              <a:rPr lang="pt-PT" sz="1900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situação, nomeadamente no âmbito do tecido empresarial regional.</a:t>
            </a:r>
            <a:endParaRPr lang="pt-PT" sz="1900" dirty="0" smtClean="0">
              <a:solidFill>
                <a:srgbClr val="5B492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18</a:t>
            </a:r>
          </a:p>
        </p:txBody>
      </p:sp>
      <p:pic>
        <p:nvPicPr>
          <p:cNvPr id="34819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0" name="Título 1"/>
          <p:cNvSpPr>
            <a:spLocks noGrp="1"/>
          </p:cNvSpPr>
          <p:nvPr>
            <p:ph type="title"/>
          </p:nvPr>
        </p:nvSpPr>
        <p:spPr>
          <a:xfrm>
            <a:off x="684213" y="188913"/>
            <a:ext cx="8085137" cy="503237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ângulo 5"/>
          <p:cNvSpPr/>
          <p:nvPr/>
        </p:nvSpPr>
        <p:spPr>
          <a:xfrm>
            <a:off x="395288" y="549275"/>
            <a:ext cx="8497887" cy="6921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b="1" dirty="0">
                <a:solidFill>
                  <a:srgbClr val="8D7143"/>
                </a:solidFill>
                <a:latin typeface="+mn-lt"/>
              </a:rPr>
              <a:t>4. Orientações para a Programação: objetivos, abordagem plurifundos e governação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PT" sz="500" b="1" dirty="0">
              <a:solidFill>
                <a:srgbClr val="8D7143"/>
              </a:solidFill>
              <a:latin typeface="+mj-lt"/>
              <a:ea typeface="+mj-ea"/>
              <a:cs typeface="+mj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x-none" sz="1600" b="1">
                <a:solidFill>
                  <a:srgbClr val="8D7143"/>
                </a:solidFill>
                <a:latin typeface="+mj-lt"/>
                <a:ea typeface="+mj-ea"/>
                <a:cs typeface="+mj-cs"/>
              </a:rPr>
              <a:t>Instrumentos de Política Pública para a RAM </a:t>
            </a:r>
            <a:r>
              <a:rPr lang="pt-PT" sz="1600" b="1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- </a:t>
            </a:r>
            <a:r>
              <a:rPr lang="pt-PT" sz="16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Abordagem preliminar</a:t>
            </a: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19</a:t>
            </a:r>
          </a:p>
        </p:txBody>
      </p:sp>
      <p:pic>
        <p:nvPicPr>
          <p:cNvPr id="35843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4" name="Título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85137" cy="504825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  <p:graphicFrame>
        <p:nvGraphicFramePr>
          <p:cNvPr id="12" name="Marcador de Posição de Conteúdo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177109"/>
              </p:ext>
            </p:extLst>
          </p:nvPr>
        </p:nvGraphicFramePr>
        <p:xfrm>
          <a:off x="296863" y="1341438"/>
          <a:ext cx="8496944" cy="4936115"/>
        </p:xfrm>
        <a:graphic>
          <a:graphicData uri="http://schemas.openxmlformats.org/drawingml/2006/table">
            <a:tbl>
              <a:tblPr firstRow="1" firstCol="1" bandRow="1"/>
              <a:tblGrid>
                <a:gridCol w="1534799"/>
                <a:gridCol w="3288557"/>
                <a:gridCol w="3673588"/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Prioridades Temáticas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2F2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Objetivos Temáticos UE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2F2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Principais Instrumentos de Política Pública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2F24"/>
                    </a:solidFill>
                  </a:tcPr>
                </a:tc>
              </a:tr>
              <a:tr h="38635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 Promoção da competitividade da economia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2F2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OT1. Reforçar a investigação, o desenvolvimento tecnológico e a inovação</a:t>
                      </a:r>
                      <a:endParaRPr lang="pt-PT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1.1 - Estruturação / Consolidação do SRDITI</a:t>
                      </a:r>
                      <a:endParaRPr lang="pt-PT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DA"/>
                    </a:solidFill>
                  </a:tcPr>
                </a:tc>
              </a:tr>
              <a:tr h="39646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OT2. Melhorar o acesso às tecnologias da informação e da comunicação, bem como a sua utilização e qualidade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D6C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1.2 - Qualificação das empresas e da atividade </a:t>
                      </a:r>
                      <a:r>
                        <a:rPr lang="pt-PT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turística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DA"/>
                    </a:solidFill>
                  </a:tcPr>
                </a:tc>
              </a:tr>
              <a:tr h="585363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OT3. Reforçar a competitividade das pequenas e médias empresas e dos setores agrícola (FEADER), das pescas e da aquicultura (FEAMP)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D6C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396465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 Desenvolvimento sustentável</a:t>
                      </a:r>
                      <a:endParaRPr lang="pt-PT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2F2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OT4. Apoiar a transição para uma economia de baixo teor de carbono em todos os setores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2.1 - Energias renováveis e eficiência ener</a:t>
                      </a:r>
                      <a:r>
                        <a:rPr lang="pt-PT" sz="11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gética e introdução de fontes de energia com menor teor de carbono</a:t>
                      </a: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DA"/>
                    </a:solidFill>
                  </a:tcPr>
                </a:tc>
              </a:tr>
              <a:tr h="386353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OT5. Promover a adaptação às alterações climáticas e a prevenção e gestão de riscos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pt-PT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(-)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DA"/>
                    </a:solidFill>
                  </a:tcPr>
                </a:tc>
              </a:tr>
              <a:tr h="264309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OT6. Proteger o ambiente e promover a eficiência energética</a:t>
                      </a: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2.2 - Gestão de resíduos e eficiência de recursos</a:t>
                      </a: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DA"/>
                    </a:solidFill>
                  </a:tcPr>
                </a:tc>
              </a:tr>
              <a:tr h="187342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2.3 - Proteção e Desenvolvimento do Património cultural</a:t>
                      </a: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DA"/>
                    </a:solidFill>
                  </a:tcPr>
                </a:tc>
              </a:tr>
              <a:tr h="39646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OT7. Promover transportes sustentáveis e eliminar os estrangulamentos nas principais redes de infraestrutura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pt-PT" sz="1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(-)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DA"/>
                    </a:solidFill>
                  </a:tcPr>
                </a:tc>
              </a:tr>
              <a:tr h="26430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 Promoção do emprego e da coesão social</a:t>
                      </a:r>
                      <a:endParaRPr lang="pt-PT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2F2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OT8. Promoção do emprego e apoio à mobilidade dos trabalhadores</a:t>
                      </a:r>
                      <a:endParaRPr lang="pt-PT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3.1 - Criação de emprego e reforço da empregabilidade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DA"/>
                    </a:solidFill>
                  </a:tcPr>
                </a:tc>
              </a:tr>
              <a:tr h="227173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3.2- Empreendedorismo social e local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DA"/>
                    </a:solidFill>
                  </a:tcPr>
                </a:tc>
              </a:tr>
              <a:tr h="298482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OT9. Promover a inclusão social e combater a pobreza</a:t>
                      </a:r>
                      <a:endParaRPr lang="pt-PT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3.3. - Inclusão social e combate à pobreza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DA"/>
                    </a:solidFill>
                  </a:tcPr>
                </a:tc>
              </a:tr>
              <a:tr h="26430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 Formação do capital humano</a:t>
                      </a:r>
                      <a:endParaRPr lang="pt-PT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2F2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OT10. Investir na educação, nas competências e na aprendizagem ao longo da vida</a:t>
                      </a:r>
                      <a:endParaRPr lang="pt-PT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4.1 - Qualificação Inicial - escolar e profissionalizante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DA"/>
                    </a:solidFill>
                  </a:tcPr>
                </a:tc>
              </a:tr>
              <a:tr h="187342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4.2 - Formação ao Longo da Vida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DA"/>
                    </a:solidFill>
                  </a:tcPr>
                </a:tc>
              </a:tr>
              <a:tr h="3964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5. Capacitação Institucional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2F2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OT11. Reforçar a capacidade institucional e uma Administração Pública eficiente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5.1 Capacitação institucional - redução de custos de contexto, racionalização e reforma da Administração Regional</a:t>
                      </a:r>
                      <a:endParaRPr lang="pt-PT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200" marR="352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D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95288" y="836613"/>
            <a:ext cx="8353425" cy="5472112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000" b="1" dirty="0" smtClean="0">
                <a:solidFill>
                  <a:srgbClr val="8D7143"/>
                </a:solidFill>
              </a:rPr>
              <a:t>4. Orientações </a:t>
            </a:r>
            <a:r>
              <a:rPr lang="pt-PT" sz="2000" b="1" dirty="0">
                <a:solidFill>
                  <a:srgbClr val="8D7143"/>
                </a:solidFill>
              </a:rPr>
              <a:t>para </a:t>
            </a:r>
            <a:r>
              <a:rPr lang="pt-PT" sz="2000" b="1" dirty="0" smtClean="0">
                <a:solidFill>
                  <a:srgbClr val="8D7143"/>
                </a:solidFill>
              </a:rPr>
              <a:t>a Programação</a:t>
            </a:r>
            <a:r>
              <a:rPr lang="pt-PT" sz="2000" b="1" dirty="0">
                <a:solidFill>
                  <a:srgbClr val="8D7143"/>
                </a:solidFill>
              </a:rPr>
              <a:t>: objetivos, </a:t>
            </a:r>
            <a:r>
              <a:rPr lang="pt-PT" sz="2000" b="1" dirty="0" smtClean="0">
                <a:solidFill>
                  <a:srgbClr val="8D7143"/>
                </a:solidFill>
              </a:rPr>
              <a:t>abordagem </a:t>
            </a:r>
            <a:r>
              <a:rPr lang="pt-PT" sz="2000" b="1" dirty="0">
                <a:solidFill>
                  <a:srgbClr val="8D7143"/>
                </a:solidFill>
              </a:rPr>
              <a:t>plurifundos e governação 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000" b="1" dirty="0" smtClean="0">
              <a:solidFill>
                <a:srgbClr val="8D7143"/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0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Articulação </a:t>
            </a:r>
            <a:r>
              <a:rPr lang="pt-PT" sz="20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Institucional:</a:t>
            </a:r>
            <a:endParaRPr lang="pt-PT" sz="2000" b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000" b="1" u="sng" dirty="0" smtClean="0">
              <a:solidFill>
                <a:srgbClr val="8D7143"/>
              </a:solidFill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1800" dirty="0">
                <a:solidFill>
                  <a:srgbClr val="5B492B"/>
                </a:solidFill>
              </a:rPr>
              <a:t>Em matéria de </a:t>
            </a:r>
            <a:r>
              <a:rPr lang="pt-PT" sz="1800" b="1" dirty="0">
                <a:solidFill>
                  <a:srgbClr val="8D7143"/>
                </a:solidFill>
              </a:rPr>
              <a:t>Governação</a:t>
            </a:r>
            <a:r>
              <a:rPr lang="pt-PT" sz="1800" dirty="0">
                <a:solidFill>
                  <a:srgbClr val="5B492B"/>
                </a:solidFill>
              </a:rPr>
              <a:t>, e tendo em vista </a:t>
            </a:r>
            <a:r>
              <a:rPr lang="pt-PT" sz="1800" dirty="0" smtClean="0">
                <a:solidFill>
                  <a:srgbClr val="5B492B"/>
                </a:solidFill>
              </a:rPr>
              <a:t>uma </a:t>
            </a:r>
            <a:r>
              <a:rPr lang="pt-PT" sz="1800" dirty="0">
                <a:solidFill>
                  <a:srgbClr val="5B492B"/>
                </a:solidFill>
              </a:rPr>
              <a:t>adequada conceção, programação e execução das políticas regionais, nos diversos enquadramentos de financiamento disponíveis para o horizonte 2020, o Diagnóstico Prospetivo Regional </a:t>
            </a:r>
            <a:r>
              <a:rPr lang="pt-PT" sz="1800" dirty="0" smtClean="0">
                <a:solidFill>
                  <a:srgbClr val="5B492B"/>
                </a:solidFill>
              </a:rPr>
              <a:t>envolveu a participação técnica </a:t>
            </a:r>
            <a:r>
              <a:rPr lang="pt-PT" sz="1800" dirty="0">
                <a:solidFill>
                  <a:srgbClr val="5B492B"/>
                </a:solidFill>
              </a:rPr>
              <a:t>e institucional </a:t>
            </a:r>
            <a:r>
              <a:rPr lang="pt-PT" sz="1800" dirty="0" smtClean="0">
                <a:solidFill>
                  <a:srgbClr val="5B492B"/>
                </a:solidFill>
              </a:rPr>
              <a:t>de </a:t>
            </a:r>
            <a:r>
              <a:rPr lang="pt-PT" sz="1800" dirty="0">
                <a:solidFill>
                  <a:srgbClr val="5B492B"/>
                </a:solidFill>
              </a:rPr>
              <a:t>Organismos do Governo Regional e das Associações </a:t>
            </a:r>
            <a:r>
              <a:rPr lang="pt-PT" sz="1800" dirty="0" smtClean="0">
                <a:solidFill>
                  <a:srgbClr val="5B492B"/>
                </a:solidFill>
              </a:rPr>
              <a:t>empresariais </a:t>
            </a:r>
            <a:r>
              <a:rPr lang="pt-PT" sz="1800" dirty="0">
                <a:solidFill>
                  <a:srgbClr val="5B492B"/>
                </a:solidFill>
              </a:rPr>
              <a:t>e </a:t>
            </a:r>
            <a:r>
              <a:rPr lang="pt-PT" sz="1800" dirty="0" smtClean="0">
                <a:solidFill>
                  <a:srgbClr val="5B492B"/>
                </a:solidFill>
              </a:rPr>
              <a:t>Sindicais</a:t>
            </a:r>
            <a:r>
              <a:rPr lang="pt-PT" sz="1800" dirty="0">
                <a:solidFill>
                  <a:srgbClr val="5B492B"/>
                </a:solidFill>
              </a:rPr>
              <a:t>, Associações de </a:t>
            </a:r>
            <a:r>
              <a:rPr lang="pt-PT" sz="1800" dirty="0" smtClean="0">
                <a:solidFill>
                  <a:srgbClr val="5B492B"/>
                </a:solidFill>
              </a:rPr>
              <a:t>Desenvolvimento</a:t>
            </a:r>
            <a:r>
              <a:rPr lang="pt-PT" sz="1800" dirty="0">
                <a:solidFill>
                  <a:srgbClr val="5B492B"/>
                </a:solidFill>
              </a:rPr>
              <a:t>, </a:t>
            </a:r>
            <a:r>
              <a:rPr lang="pt-PT" sz="1800" dirty="0" smtClean="0">
                <a:solidFill>
                  <a:srgbClr val="5B492B"/>
                </a:solidFill>
              </a:rPr>
              <a:t>etc.; 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800" dirty="0" smtClean="0">
              <a:solidFill>
                <a:srgbClr val="5B492B"/>
              </a:solidFill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1800" dirty="0" smtClean="0">
                <a:solidFill>
                  <a:srgbClr val="5B492B"/>
                </a:solidFill>
              </a:rPr>
              <a:t>O </a:t>
            </a:r>
            <a:r>
              <a:rPr lang="pt-PT" sz="1800" b="1" dirty="0">
                <a:solidFill>
                  <a:srgbClr val="8D7143"/>
                </a:solidFill>
              </a:rPr>
              <a:t>futuro Programa Operacional </a:t>
            </a:r>
            <a:r>
              <a:rPr lang="pt-PT" sz="1800" dirty="0" smtClean="0">
                <a:solidFill>
                  <a:srgbClr val="5B492B"/>
                </a:solidFill>
              </a:rPr>
              <a:t>deverá </a:t>
            </a:r>
            <a:r>
              <a:rPr lang="pt-PT" sz="1800" dirty="0">
                <a:solidFill>
                  <a:srgbClr val="5B492B"/>
                </a:solidFill>
              </a:rPr>
              <a:t>assentar nas estruturas de gestão e </a:t>
            </a:r>
            <a:r>
              <a:rPr lang="pt-PT" sz="1800" dirty="0" smtClean="0">
                <a:solidFill>
                  <a:srgbClr val="5B492B"/>
                </a:solidFill>
              </a:rPr>
              <a:t>no modelo </a:t>
            </a:r>
            <a:r>
              <a:rPr lang="pt-PT" sz="1800" dirty="0">
                <a:solidFill>
                  <a:srgbClr val="5B492B"/>
                </a:solidFill>
              </a:rPr>
              <a:t>de gestão utilizado no período de programação 2007-2013, com adaptações que reflitam as alterações regulamentares introduzidas, designadamente as que promovem a </a:t>
            </a:r>
            <a:r>
              <a:rPr lang="pt-PT" sz="1800" b="1" dirty="0">
                <a:solidFill>
                  <a:srgbClr val="8D7143"/>
                </a:solidFill>
              </a:rPr>
              <a:t>flexibilidade na utilização dos Fundos</a:t>
            </a:r>
            <a:r>
              <a:rPr lang="pt-PT" sz="1800" b="1" dirty="0" smtClean="0">
                <a:solidFill>
                  <a:srgbClr val="5B492B"/>
                </a:solidFill>
              </a:rPr>
              <a:t> </a:t>
            </a:r>
            <a:r>
              <a:rPr lang="pt-PT" sz="1800" dirty="0">
                <a:solidFill>
                  <a:srgbClr val="5B492B"/>
                </a:solidFill>
              </a:rPr>
              <a:t>(financiamento plurifundo</a:t>
            </a:r>
            <a:r>
              <a:rPr lang="pt-PT" sz="1800" dirty="0" smtClean="0">
                <a:solidFill>
                  <a:srgbClr val="5B492B"/>
                </a:solidFill>
              </a:rPr>
              <a:t>). 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20</a:t>
            </a:r>
          </a:p>
        </p:txBody>
      </p:sp>
      <p:pic>
        <p:nvPicPr>
          <p:cNvPr id="36867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8" name="Título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85137" cy="504825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850" y="981075"/>
            <a:ext cx="8420100" cy="439261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000" b="1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1. Posicionamento </a:t>
            </a:r>
            <a:r>
              <a:rPr lang="pt-PT" sz="20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da Madeira no contexto nacional e </a:t>
            </a:r>
            <a:r>
              <a:rPr lang="pt-PT" sz="2000" b="1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europeu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2200" b="1" dirty="0" smtClean="0">
              <a:solidFill>
                <a:srgbClr val="8D7143"/>
              </a:solidFill>
              <a:latin typeface="+mj-lt"/>
              <a:ea typeface="+mj-ea"/>
              <a:cs typeface="+mj-cs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1800" b="1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Trajetória de crescimento da RAM - aproximação aos indicadores do País e da UE 27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1600" b="1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	</a:t>
            </a:r>
          </a:p>
          <a:p>
            <a:pPr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PT" sz="2000" dirty="0" smtClean="0">
                <a:solidFill>
                  <a:srgbClr val="5B492B"/>
                </a:solidFill>
                <a:ea typeface="+mj-ea"/>
                <a:cs typeface="+mj-cs"/>
              </a:rPr>
              <a:t>A posição </a:t>
            </a:r>
            <a:r>
              <a:rPr lang="pt-PT" sz="2000" dirty="0">
                <a:solidFill>
                  <a:srgbClr val="5B492B"/>
                </a:solidFill>
                <a:ea typeface="+mj-ea"/>
                <a:cs typeface="+mj-cs"/>
              </a:rPr>
              <a:t>da Região situa-se aquém do desempenho atual do </a:t>
            </a:r>
            <a:r>
              <a:rPr lang="pt-PT" sz="2000" dirty="0" smtClean="0">
                <a:solidFill>
                  <a:srgbClr val="5B492B"/>
                </a:solidFill>
                <a:ea typeface="+mj-ea"/>
                <a:cs typeface="+mj-cs"/>
              </a:rPr>
              <a:t>País, afastada </a:t>
            </a:r>
            <a:r>
              <a:rPr lang="pt-PT" sz="2000" dirty="0">
                <a:solidFill>
                  <a:srgbClr val="5B492B"/>
                </a:solidFill>
                <a:ea typeface="+mj-ea"/>
                <a:cs typeface="+mj-cs"/>
              </a:rPr>
              <a:t>das metas de referência estabelecidas para o horizonte 2020, </a:t>
            </a:r>
            <a:r>
              <a:rPr lang="pt-PT" sz="2000" dirty="0" smtClean="0">
                <a:solidFill>
                  <a:srgbClr val="5B492B"/>
                </a:solidFill>
                <a:ea typeface="+mj-ea"/>
                <a:cs typeface="+mj-cs"/>
              </a:rPr>
              <a:t>com destaque </a:t>
            </a:r>
            <a:r>
              <a:rPr lang="pt-PT" sz="2000" dirty="0">
                <a:solidFill>
                  <a:srgbClr val="5B492B"/>
                </a:solidFill>
                <a:ea typeface="+mj-ea"/>
                <a:cs typeface="+mj-cs"/>
              </a:rPr>
              <a:t>para os objetivos associados à Inovação, ao Emprego e à </a:t>
            </a:r>
            <a:r>
              <a:rPr lang="pt-PT" sz="2000" dirty="0" smtClean="0">
                <a:solidFill>
                  <a:srgbClr val="5B492B"/>
                </a:solidFill>
                <a:ea typeface="+mj-ea"/>
                <a:cs typeface="+mj-cs"/>
              </a:rPr>
              <a:t>Energia</a:t>
            </a:r>
            <a:r>
              <a:rPr lang="pt-PT" sz="2000" dirty="0">
                <a:solidFill>
                  <a:srgbClr val="5B492B"/>
                </a:solidFill>
                <a:ea typeface="+mj-ea"/>
                <a:cs typeface="+mj-cs"/>
              </a:rPr>
              <a:t>. </a:t>
            </a:r>
            <a:endParaRPr lang="pt-PT" sz="2000" dirty="0" smtClean="0">
              <a:solidFill>
                <a:srgbClr val="5B492B"/>
              </a:solidFill>
              <a:ea typeface="+mj-ea"/>
              <a:cs typeface="+mj-cs"/>
            </a:endParaRPr>
          </a:p>
          <a:p>
            <a:pPr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pt-PT" sz="2000" dirty="0" smtClean="0">
              <a:solidFill>
                <a:srgbClr val="5B492B"/>
              </a:solidFill>
              <a:ea typeface="+mj-ea"/>
              <a:cs typeface="+mj-cs"/>
            </a:endParaRPr>
          </a:p>
          <a:p>
            <a:pPr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PT" sz="2000" dirty="0" smtClean="0">
                <a:solidFill>
                  <a:srgbClr val="5B492B"/>
                </a:solidFill>
                <a:ea typeface="+mj-ea"/>
                <a:cs typeface="+mj-cs"/>
              </a:rPr>
              <a:t>Para a RAM é </a:t>
            </a:r>
            <a:r>
              <a:rPr lang="pt-PT" sz="2000" dirty="0">
                <a:solidFill>
                  <a:srgbClr val="5B492B"/>
                </a:solidFill>
                <a:ea typeface="+mj-ea"/>
                <a:cs typeface="+mj-cs"/>
              </a:rPr>
              <a:t>importante atribuir prioridade à focagem das intervenções e instrumentos de política quer nos domínios </a:t>
            </a:r>
            <a:r>
              <a:rPr lang="pt-PT" sz="2000" dirty="0" smtClean="0">
                <a:solidFill>
                  <a:srgbClr val="5B492B"/>
                </a:solidFill>
                <a:ea typeface="+mj-ea"/>
                <a:cs typeface="+mj-cs"/>
              </a:rPr>
              <a:t>da </a:t>
            </a:r>
            <a:r>
              <a:rPr lang="pt-PT" sz="2000" dirty="0">
                <a:solidFill>
                  <a:srgbClr val="5B492B"/>
                </a:solidFill>
                <a:ea typeface="+mj-ea"/>
                <a:cs typeface="+mj-cs"/>
              </a:rPr>
              <a:t>inovação e desenvolvimento do potencial </a:t>
            </a:r>
            <a:r>
              <a:rPr lang="pt-PT" sz="2000" dirty="0" smtClean="0">
                <a:solidFill>
                  <a:srgbClr val="5B492B"/>
                </a:solidFill>
                <a:ea typeface="+mj-ea"/>
                <a:cs typeface="+mj-cs"/>
              </a:rPr>
              <a:t>humano, </a:t>
            </a:r>
            <a:r>
              <a:rPr lang="pt-PT" sz="2000" dirty="0">
                <a:solidFill>
                  <a:srgbClr val="5B492B"/>
                </a:solidFill>
                <a:ea typeface="+mj-ea"/>
                <a:cs typeface="+mj-cs"/>
              </a:rPr>
              <a:t>quer no domínio da energia, </a:t>
            </a:r>
            <a:r>
              <a:rPr lang="pt-PT" sz="2000" dirty="0" smtClean="0">
                <a:solidFill>
                  <a:srgbClr val="5B492B"/>
                </a:solidFill>
                <a:ea typeface="+mj-ea"/>
                <a:cs typeface="+mj-cs"/>
              </a:rPr>
              <a:t>vetores </a:t>
            </a:r>
            <a:r>
              <a:rPr lang="pt-PT" sz="2000" dirty="0">
                <a:solidFill>
                  <a:srgbClr val="5B492B"/>
                </a:solidFill>
                <a:ea typeface="+mj-ea"/>
                <a:cs typeface="+mj-cs"/>
              </a:rPr>
              <a:t>muito relevantes para a competitividade do tecido económico </a:t>
            </a:r>
            <a:r>
              <a:rPr lang="pt-PT" sz="2000" dirty="0" smtClean="0">
                <a:solidFill>
                  <a:srgbClr val="5B492B"/>
                </a:solidFill>
                <a:ea typeface="+mj-ea"/>
                <a:cs typeface="+mj-cs"/>
              </a:rPr>
              <a:t>regional.</a:t>
            </a:r>
            <a:endParaRPr lang="pt-PT" sz="2000" b="1" dirty="0">
              <a:solidFill>
                <a:srgbClr val="5B492B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7410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496300" cy="5032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sz="2000" b="1" dirty="0" smtClean="0">
                <a:solidFill>
                  <a:srgbClr val="FF0000"/>
                </a:solidFill>
              </a:rPr>
              <a:t>Diagnóstico </a:t>
            </a:r>
            <a:r>
              <a:rPr lang="pt-PT" sz="2000" b="1" dirty="0">
                <a:solidFill>
                  <a:srgbClr val="FF0000"/>
                </a:solidFill>
              </a:rPr>
              <a:t>Prospetivo </a:t>
            </a:r>
            <a:r>
              <a:rPr lang="pt-PT" sz="2000" b="1" dirty="0" smtClean="0">
                <a:solidFill>
                  <a:srgbClr val="FF0000"/>
                </a:solidFill>
              </a:rPr>
              <a:t>Regional da RAM</a:t>
            </a:r>
            <a:r>
              <a:rPr lang="pt-PT" sz="1400" b="1" dirty="0" smtClean="0">
                <a:solidFill>
                  <a:srgbClr val="FF0000"/>
                </a:solidFill>
              </a:rPr>
              <a:t/>
            </a:r>
            <a:br>
              <a:rPr lang="pt-PT" sz="1400" b="1" dirty="0" smtClean="0">
                <a:solidFill>
                  <a:srgbClr val="FF0000"/>
                </a:solidFill>
              </a:rPr>
            </a:br>
            <a:endParaRPr lang="pt-PT" sz="1400" dirty="0">
              <a:solidFill>
                <a:srgbClr val="FF0000"/>
              </a:solidFill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sz="1400" dirty="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ítulo 1"/>
          <p:cNvSpPr>
            <a:spLocks noGrp="1"/>
          </p:cNvSpPr>
          <p:nvPr>
            <p:ph type="title"/>
          </p:nvPr>
        </p:nvSpPr>
        <p:spPr>
          <a:xfrm>
            <a:off x="900113" y="1196975"/>
            <a:ext cx="7343775" cy="1871663"/>
          </a:xfrm>
        </p:spPr>
        <p:txBody>
          <a:bodyPr/>
          <a:lstStyle/>
          <a:p>
            <a:r>
              <a:rPr lang="pt-PT" sz="2400" b="1" smtClean="0">
                <a:solidFill>
                  <a:srgbClr val="FF0000"/>
                </a:solidFill>
              </a:rPr>
              <a:t>Obrigado pela atenção.</a:t>
            </a:r>
            <a:endParaRPr lang="pt-PT" sz="2400" smtClean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8313" y="3860800"/>
            <a:ext cx="8280400" cy="792163"/>
          </a:xfrm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000" dirty="0">
                <a:solidFill>
                  <a:srgbClr val="5B492B"/>
                </a:solidFill>
                <a:latin typeface="+mj-lt"/>
              </a:rPr>
              <a:t>www.idr.gov-madeira.pt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000" dirty="0" smtClean="0">
                <a:solidFill>
                  <a:srgbClr val="5B492B"/>
                </a:solidFill>
                <a:latin typeface="+mj-lt"/>
              </a:rPr>
              <a:t>silvio.costa@idr.gov-madeira.pt</a:t>
            </a:r>
            <a:endParaRPr lang="pt-PT" sz="2000" dirty="0">
              <a:solidFill>
                <a:srgbClr val="5B492B"/>
              </a:solidFill>
              <a:latin typeface="+mj-lt"/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21</a:t>
            </a:r>
          </a:p>
        </p:txBody>
      </p:sp>
      <p:pic>
        <p:nvPicPr>
          <p:cNvPr id="37892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850" y="765175"/>
            <a:ext cx="8424863" cy="5648325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000" b="1" dirty="0">
                <a:solidFill>
                  <a:srgbClr val="8D7143"/>
                </a:solidFill>
              </a:rPr>
              <a:t>1. Posicionamento da Madeira no contexto nacional e europeu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600" b="1" dirty="0">
              <a:solidFill>
                <a:srgbClr val="8D7143"/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1800" b="1" dirty="0">
                <a:solidFill>
                  <a:srgbClr val="8D7143"/>
                </a:solidFill>
              </a:rPr>
              <a:t>Trajetória de crescimento da RAM - aproximação aos indicadores do País e da </a:t>
            </a:r>
            <a:r>
              <a:rPr lang="pt-PT" sz="1800" b="1" dirty="0" smtClean="0">
                <a:solidFill>
                  <a:srgbClr val="8D7143"/>
                </a:solidFill>
              </a:rPr>
              <a:t>UE </a:t>
            </a:r>
            <a:r>
              <a:rPr lang="pt-PT" sz="1800" b="1" dirty="0">
                <a:solidFill>
                  <a:srgbClr val="8D7143"/>
                </a:solidFill>
              </a:rPr>
              <a:t>27</a:t>
            </a:r>
            <a:endParaRPr lang="pt-PT" sz="2000" dirty="0">
              <a:solidFill>
                <a:srgbClr val="5B492B"/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800" dirty="0" smtClean="0">
              <a:solidFill>
                <a:srgbClr val="5B492B"/>
              </a:solidFill>
              <a:latin typeface="+mj-lt"/>
            </a:endParaRPr>
          </a:p>
          <a:p>
            <a:pPr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A RAM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apresenta “performances” relativamente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heterogéneas destacando-se pela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positiva a </a:t>
            </a:r>
            <a:r>
              <a:rPr lang="pt-PT" sz="1800" b="1" dirty="0">
                <a:solidFill>
                  <a:srgbClr val="8D7143"/>
                </a:solidFill>
              </a:rPr>
              <a:t>vitalidade demográfica mais elevada que em Portugal e na UE a 27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, ainda que com uma taxa de natalidade inferior, o que antecipa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tendências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de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mudança;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800" dirty="0" smtClean="0">
              <a:solidFill>
                <a:srgbClr val="5B492B"/>
              </a:solidFill>
              <a:latin typeface="+mj-lt"/>
            </a:endParaRPr>
          </a:p>
          <a:p>
            <a:pPr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PT" sz="1800" dirty="0">
                <a:solidFill>
                  <a:srgbClr val="5B492B"/>
                </a:solidFill>
                <a:latin typeface="+mj-lt"/>
              </a:rPr>
              <a:t>Nos </a:t>
            </a:r>
            <a:r>
              <a:rPr lang="pt-PT" sz="1800" b="1" dirty="0">
                <a:solidFill>
                  <a:srgbClr val="8D7143"/>
                </a:solidFill>
              </a:rPr>
              <a:t>indicadores socioeconómicos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, salienta-se </a:t>
            </a:r>
            <a:r>
              <a:rPr lang="pt-PT" sz="1800" b="1" dirty="0">
                <a:solidFill>
                  <a:srgbClr val="8D7143"/>
                </a:solidFill>
              </a:rPr>
              <a:t>o PIB per capita superior à média nacional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e correspondendo a </a:t>
            </a:r>
            <a:r>
              <a:rPr lang="pt-PT" sz="1800" b="1" dirty="0" smtClean="0">
                <a:solidFill>
                  <a:srgbClr val="8D7143"/>
                </a:solidFill>
              </a:rPr>
              <a:t>100% </a:t>
            </a:r>
            <a:r>
              <a:rPr lang="pt-PT" sz="1800" b="1" dirty="0">
                <a:solidFill>
                  <a:srgbClr val="8D7143"/>
                </a:solidFill>
              </a:rPr>
              <a:t>da média europeia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.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 Em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contrapartida, a </a:t>
            </a:r>
            <a:r>
              <a:rPr lang="pt-PT" sz="1800" b="1" dirty="0">
                <a:solidFill>
                  <a:srgbClr val="8D7143"/>
                </a:solidFill>
              </a:rPr>
              <a:t>taxa de desemprego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está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bastante </a:t>
            </a:r>
            <a:r>
              <a:rPr lang="pt-PT" sz="1800" b="1" dirty="0">
                <a:solidFill>
                  <a:srgbClr val="8D7143"/>
                </a:solidFill>
              </a:rPr>
              <a:t>acima da média europeia,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 enquanto a taxa de atividade,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está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cerca de 20 pontos percentuais abaixo da média da UE a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27;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800" dirty="0" smtClean="0">
              <a:solidFill>
                <a:srgbClr val="5B492B"/>
              </a:solidFill>
              <a:latin typeface="+mj-lt"/>
            </a:endParaRPr>
          </a:p>
          <a:p>
            <a:pPr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PT" sz="1800" dirty="0">
                <a:solidFill>
                  <a:srgbClr val="5B492B"/>
                </a:solidFill>
                <a:latin typeface="+mj-lt"/>
              </a:rPr>
              <a:t>A </a:t>
            </a:r>
            <a:r>
              <a:rPr lang="pt-PT" sz="1800" b="1" dirty="0">
                <a:solidFill>
                  <a:srgbClr val="8D7143"/>
                </a:solidFill>
              </a:rPr>
              <a:t>evolução dos principais indicadores macroeconómicos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revela uma dualidade notória entre um comportamento globalmente positivo dos indicadores de rendimento (PIB, VAB e Rendimento Disponível Bruto) e um </a:t>
            </a:r>
            <a:r>
              <a:rPr lang="pt-PT" sz="1800" b="1" dirty="0">
                <a:solidFill>
                  <a:srgbClr val="8D7143"/>
                </a:solidFill>
              </a:rPr>
              <a:t>comportamento desfavorável de indicadores empresariais e de emprego. 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2</a:t>
            </a:r>
          </a:p>
        </p:txBody>
      </p:sp>
      <p:pic>
        <p:nvPicPr>
          <p:cNvPr id="19459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ítulo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85137" cy="504825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ítulo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85137" cy="504825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  <p:sp>
        <p:nvSpPr>
          <p:cNvPr id="21506" name="Marcador de Posição de Conteúdo 2"/>
          <p:cNvSpPr>
            <a:spLocks noGrp="1"/>
          </p:cNvSpPr>
          <p:nvPr>
            <p:ph idx="1"/>
          </p:nvPr>
        </p:nvSpPr>
        <p:spPr>
          <a:xfrm>
            <a:off x="179388" y="620713"/>
            <a:ext cx="8569325" cy="56499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pt-PT" sz="2000" b="1" smtClean="0">
                <a:solidFill>
                  <a:srgbClr val="8D7143"/>
                </a:solidFill>
              </a:rPr>
              <a:t>1. Posicionamento da Madeira no contexto nacional e europeu</a:t>
            </a:r>
          </a:p>
          <a:p>
            <a:pPr marL="0" indent="0" algn="ctr">
              <a:buFont typeface="Arial" charset="0"/>
              <a:buNone/>
            </a:pPr>
            <a:endParaRPr lang="pt-PT" sz="500" b="1" smtClean="0">
              <a:solidFill>
                <a:srgbClr val="8D7143"/>
              </a:solidFill>
            </a:endParaRPr>
          </a:p>
          <a:p>
            <a:pPr marL="0" indent="0" algn="ctr">
              <a:buFont typeface="Arial" charset="0"/>
              <a:buNone/>
            </a:pPr>
            <a:r>
              <a:rPr lang="pt-PT" sz="1600" b="1" smtClean="0">
                <a:solidFill>
                  <a:srgbClr val="8D7143"/>
                </a:solidFill>
              </a:rPr>
              <a:t>Trajetória de crescimento da RAM - aproximação aos indicadores do País e da UE 27</a:t>
            </a:r>
            <a:endParaRPr lang="pt-PT" sz="1800" smtClean="0">
              <a:solidFill>
                <a:srgbClr val="5B492B"/>
              </a:solidFill>
            </a:endParaRPr>
          </a:p>
          <a:p>
            <a:pPr marL="0" indent="0">
              <a:buFont typeface="Arial" charset="0"/>
              <a:buNone/>
            </a:pPr>
            <a:endParaRPr lang="pt-PT" sz="1600" smtClean="0">
              <a:solidFill>
                <a:srgbClr val="5B492B"/>
              </a:solidFill>
            </a:endParaRPr>
          </a:p>
          <a:p>
            <a:pPr marL="0" indent="0" algn="ctr">
              <a:buFont typeface="Arial" charset="0"/>
              <a:buNone/>
            </a:pPr>
            <a:r>
              <a:rPr lang="pt-PT" sz="1600" smtClean="0">
                <a:solidFill>
                  <a:srgbClr val="5B492B"/>
                </a:solidFill>
              </a:rPr>
              <a:t>A </a:t>
            </a:r>
            <a:r>
              <a:rPr lang="pt-PT" sz="1600" b="1" smtClean="0">
                <a:solidFill>
                  <a:srgbClr val="8D7143"/>
                </a:solidFill>
              </a:rPr>
              <a:t>Posição da RAM no contexto Nacional e Europeu </a:t>
            </a:r>
            <a:r>
              <a:rPr lang="pt-PT" sz="1600" smtClean="0">
                <a:solidFill>
                  <a:srgbClr val="5B492B"/>
                </a:solidFill>
              </a:rPr>
              <a:t>com base na utilização de indicadores demográficos e de desenvolvimento económico e emprego (comparação com UE 27 e PT</a:t>
            </a:r>
            <a:r>
              <a:rPr lang="pt-PT" sz="1800" smtClean="0">
                <a:solidFill>
                  <a:srgbClr val="5B492B"/>
                </a:solidFill>
              </a:rPr>
              <a:t>)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468313" y="2420938"/>
          <a:ext cx="8207375" cy="3790950"/>
        </p:xfrm>
        <a:graphic>
          <a:graphicData uri="http://schemas.openxmlformats.org/drawingml/2006/table">
            <a:tbl>
              <a:tblPr/>
              <a:tblGrid>
                <a:gridCol w="2659062"/>
                <a:gridCol w="2320925"/>
                <a:gridCol w="1333500"/>
                <a:gridCol w="982663"/>
                <a:gridCol w="911225"/>
              </a:tblGrid>
              <a:tr h="4572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Indicadores</a:t>
                      </a:r>
                      <a:endParaRPr kumimoji="0" lang="pt-P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2F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UE27</a:t>
                      </a:r>
                      <a:endParaRPr kumimoji="0" lang="pt-P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2F2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Portugal</a:t>
                      </a:r>
                      <a:endParaRPr kumimoji="0" lang="pt-P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2F2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Madeira</a:t>
                      </a:r>
                      <a:endParaRPr kumimoji="0" lang="pt-P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2F24"/>
                    </a:solidFill>
                  </a:tcPr>
                </a:tc>
              </a:tr>
              <a:tr h="333375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Indicadores Demográficos</a:t>
                      </a:r>
                      <a:endParaRPr kumimoji="0" lang="pt-P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2F2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População Residente (2011)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503.043.294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10.562.178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267.785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Taxa de Natalidade (2011)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10,7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9,2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9,0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Taxa de Mortalidade (2011)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9,7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9,7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9,3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Índice de Envelhecimento (2011)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111,7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131,3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93,9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Índice de Dependência de Idosos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26,0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29,6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22,3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Índice de Dependência de Jovens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23,3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22,5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23,9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</a:tr>
              <a:tr h="333375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Desenvolvimento económico e emprego</a:t>
                      </a:r>
                      <a:endParaRPr kumimoji="0" lang="pt-P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2F2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PIB (10 </a:t>
                      </a:r>
                      <a:r>
                        <a:rPr kumimoji="0" lang="pt-PT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6</a:t>
                      </a: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Euros)  (2011)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12.638.008,7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168.503,6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5.139,6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PIB </a:t>
                      </a:r>
                      <a:r>
                        <a:rPr kumimoji="0" lang="pt-P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per capita </a:t>
                      </a: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Euros</a:t>
                      </a:r>
                      <a:r>
                        <a:rPr kumimoji="0" lang="pt-P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(2011)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25.123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19.616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20.669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Taxa de desemprego (2012)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10.5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16,9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19,7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Taxa de Atividade (2012)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D6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72,1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51,8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52,2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6DA"/>
                    </a:solidFill>
                  </a:tcPr>
                </a:tc>
              </a:tr>
            </a:tbl>
          </a:graphicData>
        </a:graphic>
      </p:graphicFrame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3</a:t>
            </a:r>
          </a:p>
        </p:txBody>
      </p:sp>
      <p:pic>
        <p:nvPicPr>
          <p:cNvPr id="21573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850" y="908050"/>
            <a:ext cx="8424863" cy="528955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000" b="1" dirty="0">
                <a:solidFill>
                  <a:srgbClr val="8D7143"/>
                </a:solidFill>
              </a:rPr>
              <a:t>1. Posicionamento da Madeira no contexto nacional e europeu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000" b="1" dirty="0">
              <a:solidFill>
                <a:srgbClr val="8D7143"/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1800" b="1" dirty="0">
                <a:solidFill>
                  <a:srgbClr val="8D7143"/>
                </a:solidFill>
              </a:rPr>
              <a:t>Trajetória de crescimento da RAM - aproximação aos indicadores do País e da </a:t>
            </a:r>
            <a:r>
              <a:rPr lang="pt-PT" sz="1800" b="1" dirty="0" smtClean="0">
                <a:solidFill>
                  <a:srgbClr val="8D7143"/>
                </a:solidFill>
              </a:rPr>
              <a:t>UE 27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000" dirty="0">
              <a:solidFill>
                <a:srgbClr val="5B492B"/>
              </a:solidFill>
            </a:endParaRPr>
          </a:p>
          <a:p>
            <a:pPr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PT" sz="1900" dirty="0" smtClean="0">
                <a:solidFill>
                  <a:srgbClr val="5B492B"/>
                </a:solidFill>
                <a:latin typeface="+mj-lt"/>
              </a:rPr>
              <a:t>A </a:t>
            </a:r>
            <a:r>
              <a:rPr lang="pt-PT" sz="1800" b="1" dirty="0">
                <a:solidFill>
                  <a:srgbClr val="8D7143"/>
                </a:solidFill>
              </a:rPr>
              <a:t>quebra dos indicadores de atividade e emprego,</a:t>
            </a:r>
            <a:r>
              <a:rPr lang="pt-PT" sz="1900" b="1" dirty="0" smtClean="0">
                <a:solidFill>
                  <a:srgbClr val="5B492B"/>
                </a:solidFill>
                <a:latin typeface="+mj-lt"/>
                <a:ea typeface="+mj-ea"/>
                <a:cs typeface="+mj-cs"/>
              </a:rPr>
              <a:t> </a:t>
            </a:r>
            <a:r>
              <a:rPr lang="pt-PT" sz="1900" dirty="0" smtClean="0">
                <a:solidFill>
                  <a:srgbClr val="5B492B"/>
                </a:solidFill>
                <a:latin typeface="+mj-lt"/>
              </a:rPr>
              <a:t>entre </a:t>
            </a:r>
            <a:r>
              <a:rPr lang="pt-PT" sz="1900" dirty="0">
                <a:solidFill>
                  <a:srgbClr val="5B492B"/>
                </a:solidFill>
                <a:latin typeface="+mj-lt"/>
              </a:rPr>
              <a:t>2007 e </a:t>
            </a:r>
            <a:r>
              <a:rPr lang="pt-PT" sz="1900" dirty="0" smtClean="0">
                <a:solidFill>
                  <a:srgbClr val="5B492B"/>
                </a:solidFill>
                <a:latin typeface="+mj-lt"/>
              </a:rPr>
              <a:t>2012 (com diminuição </a:t>
            </a:r>
            <a:r>
              <a:rPr lang="pt-PT" sz="1900" dirty="0">
                <a:solidFill>
                  <a:srgbClr val="5B492B"/>
                </a:solidFill>
                <a:latin typeface="+mj-lt"/>
              </a:rPr>
              <a:t>de -15,5% e - 9,9%, </a:t>
            </a:r>
            <a:r>
              <a:rPr lang="pt-PT" sz="1900" dirty="0" smtClean="0">
                <a:solidFill>
                  <a:srgbClr val="5B492B"/>
                </a:solidFill>
                <a:latin typeface="+mj-lt"/>
              </a:rPr>
              <a:t>respetivamente), </a:t>
            </a:r>
            <a:r>
              <a:rPr lang="pt-PT" sz="1900" dirty="0">
                <a:solidFill>
                  <a:srgbClr val="5B492B"/>
                </a:solidFill>
                <a:latin typeface="+mj-lt"/>
              </a:rPr>
              <a:t>a par de uma </a:t>
            </a:r>
            <a:r>
              <a:rPr lang="pt-PT" sz="1800" b="1" dirty="0">
                <a:solidFill>
                  <a:srgbClr val="8D7143"/>
                </a:solidFill>
              </a:rPr>
              <a:t>subida do desemprego, </a:t>
            </a:r>
            <a:r>
              <a:rPr lang="pt-PT" sz="1900" dirty="0">
                <a:solidFill>
                  <a:srgbClr val="5B492B"/>
                </a:solidFill>
                <a:latin typeface="+mj-lt"/>
              </a:rPr>
              <a:t>evidenciam que o período pós-2007 foi marcado </a:t>
            </a:r>
            <a:r>
              <a:rPr lang="pt-PT" sz="1900" dirty="0" smtClean="0">
                <a:solidFill>
                  <a:srgbClr val="5B492B"/>
                </a:solidFill>
                <a:latin typeface="+mj-lt"/>
              </a:rPr>
              <a:t>por uma alteração </a:t>
            </a:r>
            <a:r>
              <a:rPr lang="pt-PT" sz="1900" dirty="0">
                <a:solidFill>
                  <a:srgbClr val="5B492B"/>
                </a:solidFill>
                <a:latin typeface="+mj-lt"/>
              </a:rPr>
              <a:t>do contexto macroeconómico </a:t>
            </a:r>
            <a:r>
              <a:rPr lang="pt-PT" sz="1900" dirty="0" smtClean="0">
                <a:solidFill>
                  <a:srgbClr val="5B492B"/>
                </a:solidFill>
                <a:latin typeface="+mj-lt"/>
              </a:rPr>
              <a:t>particularmente </a:t>
            </a:r>
            <a:r>
              <a:rPr lang="pt-PT" sz="1900" dirty="0">
                <a:solidFill>
                  <a:srgbClr val="5B492B"/>
                </a:solidFill>
                <a:latin typeface="+mj-lt"/>
              </a:rPr>
              <a:t>exigente </a:t>
            </a:r>
            <a:r>
              <a:rPr lang="pt-PT" sz="1900" dirty="0" smtClean="0">
                <a:solidFill>
                  <a:srgbClr val="5B492B"/>
                </a:solidFill>
                <a:latin typeface="+mj-lt"/>
              </a:rPr>
              <a:t>para a </a:t>
            </a:r>
            <a:r>
              <a:rPr lang="pt-PT" sz="1900" dirty="0">
                <a:solidFill>
                  <a:srgbClr val="5B492B"/>
                </a:solidFill>
                <a:latin typeface="+mj-lt"/>
              </a:rPr>
              <a:t>RAM. 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900" b="1" dirty="0">
              <a:solidFill>
                <a:srgbClr val="5B492B"/>
              </a:solidFill>
              <a:latin typeface="+mj-lt"/>
              <a:ea typeface="+mj-ea"/>
              <a:cs typeface="+mj-cs"/>
            </a:endParaRPr>
          </a:p>
          <a:p>
            <a:pPr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PT" sz="1900" dirty="0">
                <a:solidFill>
                  <a:srgbClr val="5B492B"/>
                </a:solidFill>
                <a:latin typeface="+mj-lt"/>
              </a:rPr>
              <a:t>O </a:t>
            </a:r>
            <a:r>
              <a:rPr lang="pt-PT" sz="1800" b="1" dirty="0">
                <a:solidFill>
                  <a:srgbClr val="8D7143"/>
                </a:solidFill>
              </a:rPr>
              <a:t>contexto económico de implementação dos instrumentos da Política de Coesão do QREN sofreu uma profunda deterioração</a:t>
            </a:r>
            <a:r>
              <a:rPr lang="pt-PT" sz="1900" dirty="0" smtClean="0">
                <a:solidFill>
                  <a:srgbClr val="5B492B"/>
                </a:solidFill>
                <a:latin typeface="+mj-lt"/>
              </a:rPr>
              <a:t>,</a:t>
            </a:r>
            <a:r>
              <a:rPr lang="pt-PT" sz="1900" b="1" dirty="0" smtClean="0">
                <a:solidFill>
                  <a:srgbClr val="5B492B"/>
                </a:solidFill>
                <a:latin typeface="+mj-lt"/>
              </a:rPr>
              <a:t> </a:t>
            </a:r>
            <a:r>
              <a:rPr lang="pt-PT" sz="1900" dirty="0">
                <a:solidFill>
                  <a:srgbClr val="5B492B"/>
                </a:solidFill>
                <a:latin typeface="+mj-lt"/>
              </a:rPr>
              <a:t>resultante dos impactos combinados da forte crise europeia e mundial, a partir de 2008, e do processo de ajustamento </a:t>
            </a:r>
            <a:r>
              <a:rPr lang="pt-PT" sz="1900" dirty="0" smtClean="0">
                <a:solidFill>
                  <a:srgbClr val="5B492B"/>
                </a:solidFill>
                <a:latin typeface="+mj-lt"/>
              </a:rPr>
              <a:t>a </a:t>
            </a:r>
            <a:r>
              <a:rPr lang="pt-PT" sz="1900" dirty="0">
                <a:solidFill>
                  <a:srgbClr val="5B492B"/>
                </a:solidFill>
                <a:latin typeface="+mj-lt"/>
              </a:rPr>
              <a:t>que economia portuguesa ficou sujeita na sequência do acesso ao Fundo Europeu de Estabilização Financeira (FEEF</a:t>
            </a:r>
            <a:r>
              <a:rPr lang="pt-PT" sz="1900" dirty="0" smtClean="0">
                <a:solidFill>
                  <a:srgbClr val="5B492B"/>
                </a:solidFill>
                <a:latin typeface="+mj-lt"/>
              </a:rPr>
              <a:t>) e, no caso específico  da RAM ao  PAEF.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900" dirty="0">
              <a:solidFill>
                <a:srgbClr val="5B492B"/>
              </a:solidFill>
              <a:latin typeface="+mj-lt"/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4</a:t>
            </a:r>
          </a:p>
        </p:txBody>
      </p:sp>
      <p:pic>
        <p:nvPicPr>
          <p:cNvPr id="22531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ítulo 1"/>
          <p:cNvSpPr>
            <a:spLocks noGrp="1"/>
          </p:cNvSpPr>
          <p:nvPr>
            <p:ph type="title"/>
          </p:nvPr>
        </p:nvSpPr>
        <p:spPr>
          <a:xfrm>
            <a:off x="684213" y="333375"/>
            <a:ext cx="8085137" cy="503238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8313" y="765175"/>
            <a:ext cx="8280400" cy="5472113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000" b="1" dirty="0" smtClean="0">
                <a:solidFill>
                  <a:srgbClr val="8D7143"/>
                </a:solidFill>
                <a:latin typeface="+mj-lt"/>
              </a:rPr>
              <a:t>2 . Pilares Estratégicos: entre o passado e a renovação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1000" b="1" dirty="0" smtClean="0">
              <a:solidFill>
                <a:srgbClr val="8D7143"/>
              </a:solidFill>
              <a:latin typeface="+mj-lt"/>
            </a:endParaRPr>
          </a:p>
          <a:p>
            <a:pPr marL="0" indent="0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Ao longo das últimas duas décadas, a RAM assentou a sua Estratégia de Desenvolvimento em cinco pilares: 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pt-PT" sz="1800" i="1" dirty="0" smtClean="0">
                <a:solidFill>
                  <a:srgbClr val="5B492B"/>
                </a:solidFill>
                <a:latin typeface="+mj-lt"/>
              </a:rPr>
              <a:t>Infraestruturação material; 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pt-PT" sz="1800" i="1" dirty="0" smtClean="0">
                <a:solidFill>
                  <a:srgbClr val="5B492B"/>
                </a:solidFill>
                <a:latin typeface="+mj-lt"/>
              </a:rPr>
              <a:t>Incentivo ao crescimento do sector turístico; 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pt-PT" sz="1800" i="1" dirty="0" smtClean="0">
                <a:solidFill>
                  <a:srgbClr val="5B492B"/>
                </a:solidFill>
                <a:latin typeface="+mj-lt"/>
              </a:rPr>
              <a:t>Aposta na atração de atividades de elevado valor acrescentado no sector dos serviços; 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pt-PT" sz="1800" i="1" dirty="0" smtClean="0">
                <a:solidFill>
                  <a:srgbClr val="5B492B"/>
                </a:solidFill>
                <a:latin typeface="+mj-lt"/>
              </a:rPr>
              <a:t>Aposta na utilização de incentivos fiscais na atração de investimento;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pt-PT" sz="1800" i="1" dirty="0" smtClean="0">
                <a:solidFill>
                  <a:srgbClr val="5B492B"/>
                </a:solidFill>
                <a:latin typeface="+mj-lt"/>
              </a:rPr>
              <a:t>Política social assente na dotação de uma rede moderna de equipamentos educativos, de saúde e apoios de proximidade.</a:t>
            </a:r>
          </a:p>
          <a:p>
            <a:pPr marL="0" indent="0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endParaRPr lang="pt-PT" sz="1000" i="1" dirty="0" smtClean="0">
              <a:solidFill>
                <a:srgbClr val="5B492B"/>
              </a:solidFill>
              <a:latin typeface="+mj-lt"/>
            </a:endParaRPr>
          </a:p>
          <a:p>
            <a:pPr marL="0" indent="0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A </a:t>
            </a:r>
            <a:r>
              <a:rPr lang="pt-PT" sz="1800" b="1" dirty="0">
                <a:solidFill>
                  <a:srgbClr val="8D7143"/>
                </a:solidFill>
                <a:latin typeface="+mj-lt"/>
              </a:rPr>
              <a:t>Região terá de ser capaz de recriar os elementos de inovação estratégica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que possam ancorar a sua trajetória de desenvolvimento nos próximos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anos, equacionando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uma estratégia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inteligente, sustentável e inclusiva para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o período 2014-2020.</a:t>
            </a:r>
            <a:endParaRPr lang="pt-PT" sz="1800" dirty="0" smtClean="0">
              <a:solidFill>
                <a:srgbClr val="5B492B"/>
              </a:solidFill>
              <a:latin typeface="+mj-lt"/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7</a:t>
            </a:r>
          </a:p>
        </p:txBody>
      </p:sp>
      <p:pic>
        <p:nvPicPr>
          <p:cNvPr id="23555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ítulo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85137" cy="504825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8313" y="765175"/>
            <a:ext cx="8424862" cy="540067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Font typeface="Arial" charset="0"/>
              <a:buNone/>
            </a:pPr>
            <a:r>
              <a:rPr lang="pt-PT" sz="2000" b="1" dirty="0" smtClean="0">
                <a:solidFill>
                  <a:srgbClr val="8D7143"/>
                </a:solidFill>
              </a:rPr>
              <a:t>2. Pilares Estratégicos: entre o passado e a renovação</a:t>
            </a:r>
          </a:p>
          <a:p>
            <a:pPr marL="0" indent="0" algn="just">
              <a:lnSpc>
                <a:spcPct val="90000"/>
              </a:lnSpc>
              <a:buFont typeface="Arial" charset="0"/>
              <a:buNone/>
            </a:pPr>
            <a:endParaRPr lang="pt-PT" sz="900" dirty="0" smtClean="0">
              <a:solidFill>
                <a:srgbClr val="5B492B"/>
              </a:solidFill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pt-PT" sz="1600" dirty="0" smtClean="0">
                <a:solidFill>
                  <a:srgbClr val="5B492B"/>
                </a:solidFill>
              </a:rPr>
              <a:t>A </a:t>
            </a:r>
            <a:r>
              <a:rPr lang="pt-PT" sz="1600" b="1" dirty="0" smtClean="0">
                <a:solidFill>
                  <a:srgbClr val="8D7143"/>
                </a:solidFill>
              </a:rPr>
              <a:t>Estratégia de Desenvolvimento Regional </a:t>
            </a:r>
            <a:r>
              <a:rPr lang="pt-PT" sz="1600" dirty="0" smtClean="0">
                <a:solidFill>
                  <a:srgbClr val="5B492B"/>
                </a:solidFill>
              </a:rPr>
              <a:t>deverá contemplar respostas às seguintes </a:t>
            </a:r>
            <a:r>
              <a:rPr lang="pt-PT" sz="1600" b="1" dirty="0" smtClean="0">
                <a:solidFill>
                  <a:srgbClr val="8D7143"/>
                </a:solidFill>
              </a:rPr>
              <a:t>necessidades objetivas: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pt-PT" sz="1000" dirty="0" smtClean="0">
              <a:solidFill>
                <a:srgbClr val="5B492B"/>
              </a:solidFill>
            </a:endParaRPr>
          </a:p>
          <a:p>
            <a:pPr marL="0" indent="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PT" sz="1700" dirty="0" smtClean="0">
                <a:solidFill>
                  <a:srgbClr val="5B492B"/>
                </a:solidFill>
              </a:rPr>
              <a:t>Continuar a considerar o Turismo como principal atividade geradora de valor acrescentado e emprego (em volume e competências) que possa influenciar o ritmo e a qualidade do relançamento da economia regional, impulsionar melhores e mais densas relações </a:t>
            </a:r>
            <a:r>
              <a:rPr lang="pt-PT" sz="1700" dirty="0" err="1" smtClean="0">
                <a:solidFill>
                  <a:srgbClr val="5B492B"/>
                </a:solidFill>
              </a:rPr>
              <a:t>inter-sectoriais</a:t>
            </a:r>
            <a:r>
              <a:rPr lang="pt-PT" sz="1700" dirty="0" smtClean="0">
                <a:solidFill>
                  <a:srgbClr val="5B492B"/>
                </a:solidFill>
              </a:rPr>
              <a:t> (agroalimentar, pescas,…) e incorporar fatores de inovação-conhecimento (energia, sistemas de informação, …).</a:t>
            </a:r>
          </a:p>
          <a:p>
            <a:pPr marL="0" indent="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PT" sz="1700" dirty="0" smtClean="0">
                <a:solidFill>
                  <a:srgbClr val="5B492B"/>
                </a:solidFill>
              </a:rPr>
              <a:t>Assumir uma estratégia que contribua para materializar o retorno em valor do investimento já efetuado em ativos infraestruturais (transportes, ambiente, educação, saúde e habitação) quer pelo sector público, quer pelo sector privado, nomeadamente criando condições que permitam a recuperação (a prazo) dos custos de investimento.</a:t>
            </a:r>
          </a:p>
          <a:p>
            <a:pPr marL="0" indent="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PT" sz="1700" dirty="0" smtClean="0">
                <a:solidFill>
                  <a:srgbClr val="5B492B"/>
                </a:solidFill>
              </a:rPr>
              <a:t>Explorar os modos de internacionalização possíveis considerando o que de novo existe nas formas concretas como as atividades económicas se organizam, e possa ser utilizado de forma proactiva na RAM pelos seus agentes económicos.</a:t>
            </a:r>
          </a:p>
          <a:p>
            <a:pPr marL="0" indent="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PT" sz="1700" dirty="0" smtClean="0">
                <a:solidFill>
                  <a:srgbClr val="5B492B"/>
                </a:solidFill>
              </a:rPr>
              <a:t>Potenciar uma maior valorização dos recursos regionais (património natural e edificado, nomeadamente biodiversidade e paisagem, energias renováveis, recursos hídricos, mar e ecossistemas marinhos) e aumentar a eficiência no seu aproveitamento.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8</a:t>
            </a:r>
          </a:p>
        </p:txBody>
      </p:sp>
      <p:pic>
        <p:nvPicPr>
          <p:cNvPr id="24579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ítulo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85137" cy="504825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850" y="765175"/>
            <a:ext cx="8424863" cy="5616575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000" b="1" dirty="0" smtClean="0">
                <a:solidFill>
                  <a:srgbClr val="8D7143"/>
                </a:solidFill>
              </a:rPr>
              <a:t>2. Pilares </a:t>
            </a:r>
            <a:r>
              <a:rPr lang="pt-PT" sz="2000" b="1" dirty="0">
                <a:solidFill>
                  <a:srgbClr val="8D7143"/>
                </a:solidFill>
              </a:rPr>
              <a:t>Estratégicos: entre o passado e a renovação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500" b="1" dirty="0" smtClean="0">
              <a:solidFill>
                <a:srgbClr val="8D7143"/>
              </a:solidFill>
              <a:latin typeface="+mj-lt"/>
              <a:ea typeface="+mj-ea"/>
              <a:cs typeface="+mj-cs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1800" b="1" dirty="0" smtClean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Integração dos desafios Regionais com os desafios das RUP, no contexto da EU 2020: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PT" sz="500" b="1" dirty="0" smtClean="0">
              <a:solidFill>
                <a:srgbClr val="5B492B"/>
              </a:solidFill>
              <a:latin typeface="+mj-lt"/>
              <a:ea typeface="+mj-ea"/>
              <a:cs typeface="+mj-cs"/>
            </a:endParaRPr>
          </a:p>
          <a:p>
            <a:pPr marL="0" indent="0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I. Melhorar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a</a:t>
            </a:r>
            <a:r>
              <a:rPr lang="pt-PT" sz="1800" b="1" dirty="0">
                <a:solidFill>
                  <a:srgbClr val="5B492B"/>
                </a:solidFill>
                <a:latin typeface="+mj-lt"/>
              </a:rPr>
              <a:t> </a:t>
            </a:r>
            <a:r>
              <a:rPr lang="pt-PT" sz="18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acessibilidade ao mercado único. </a:t>
            </a:r>
          </a:p>
          <a:p>
            <a:pPr marL="0" indent="0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II. Reforçar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a </a:t>
            </a:r>
            <a:r>
              <a:rPr lang="pt-PT" sz="18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competitividade, via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modernização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e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diversificação da economia;</a:t>
            </a:r>
          </a:p>
          <a:p>
            <a:pPr marL="0" indent="0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III. Promover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a </a:t>
            </a:r>
            <a:r>
              <a:rPr lang="pt-PT" sz="18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integração regional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das RUP no interior das respetivas zonas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 geográficas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, a fim de alargar a esfera de influência da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EU; </a:t>
            </a:r>
            <a:endParaRPr lang="pt-PT" sz="1800" dirty="0">
              <a:solidFill>
                <a:srgbClr val="5B492B"/>
              </a:solidFill>
              <a:latin typeface="+mj-lt"/>
            </a:endParaRPr>
          </a:p>
          <a:p>
            <a:pPr marL="0" indent="0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IV. Reforçar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a </a:t>
            </a:r>
            <a:r>
              <a:rPr lang="pt-PT" sz="18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dimensão social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do desenvolvimento das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RUP: </a:t>
            </a:r>
          </a:p>
          <a:p>
            <a:pPr lvl="1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incentivos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à criação de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emprego e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promoção das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competências; </a:t>
            </a:r>
          </a:p>
          <a:p>
            <a:pPr lvl="1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melhoria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dos resultados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escolares e redução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das taxas de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abandono; </a:t>
            </a:r>
          </a:p>
          <a:p>
            <a:pPr lvl="1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aumento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do número de diplomados do ensino superior, </a:t>
            </a:r>
            <a:endParaRPr lang="pt-PT" sz="1800" dirty="0" smtClean="0">
              <a:solidFill>
                <a:srgbClr val="5B492B"/>
              </a:solidFill>
              <a:latin typeface="+mj-lt"/>
            </a:endParaRPr>
          </a:p>
          <a:p>
            <a:pPr lvl="1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combate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à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pobreza e inclusão social ; </a:t>
            </a:r>
          </a:p>
          <a:p>
            <a:pPr lvl="1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melhoria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do acesso aos cuidados de </a:t>
            </a: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saúde.</a:t>
            </a:r>
          </a:p>
          <a:p>
            <a:pPr marL="0" indent="0"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PT" sz="1800" dirty="0" smtClean="0">
                <a:solidFill>
                  <a:srgbClr val="5B492B"/>
                </a:solidFill>
                <a:latin typeface="+mj-lt"/>
              </a:rPr>
              <a:t>V. Inserir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as ações de </a:t>
            </a:r>
            <a:r>
              <a:rPr lang="pt-PT" sz="1800" b="1" dirty="0">
                <a:solidFill>
                  <a:srgbClr val="8D7143"/>
                </a:solidFill>
                <a:latin typeface="+mj-lt"/>
                <a:ea typeface="+mj-ea"/>
                <a:cs typeface="+mj-cs"/>
              </a:rPr>
              <a:t>combate às alterações climáticas </a:t>
            </a:r>
            <a:r>
              <a:rPr lang="pt-PT" sz="1800" dirty="0">
                <a:solidFill>
                  <a:srgbClr val="5B492B"/>
                </a:solidFill>
                <a:latin typeface="+mj-lt"/>
              </a:rPr>
              <a:t>em todas as políticas pertinentes. </a:t>
            </a:r>
            <a:endParaRPr lang="pt-PT" sz="1800" dirty="0" smtClean="0">
              <a:solidFill>
                <a:srgbClr val="5B492B"/>
              </a:solidFill>
              <a:latin typeface="+mj-lt"/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9</a:t>
            </a:r>
          </a:p>
        </p:txBody>
      </p:sp>
      <p:pic>
        <p:nvPicPr>
          <p:cNvPr id="25603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44366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ítulo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85137" cy="504825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266950" cy="501650"/>
          </a:xfrm>
        </p:spPr>
        <p:txBody>
          <a:bodyPr/>
          <a:lstStyle/>
          <a:p>
            <a:pPr>
              <a:defRPr/>
            </a:pPr>
            <a:r>
              <a:rPr lang="pt-PT" dirty="0"/>
              <a:t>10</a:t>
            </a:r>
          </a:p>
        </p:txBody>
      </p:sp>
      <p:pic>
        <p:nvPicPr>
          <p:cNvPr id="26626" name="Imagem 2" descr="C:\JG\NGFSE_2013_01\Europa_2020\Diagnostico_Prospetivo_RAM_2020\Imagem\Logo_compromisso_Madeira_2020\Compromisso_Cores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6551613"/>
            <a:ext cx="1692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Título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85137" cy="504825"/>
          </a:xfrm>
        </p:spPr>
        <p:txBody>
          <a:bodyPr/>
          <a:lstStyle/>
          <a:p>
            <a:r>
              <a:rPr lang="pt-PT" sz="1100" b="1" smtClean="0">
                <a:solidFill>
                  <a:srgbClr val="FF0000"/>
                </a:solidFill>
              </a:rPr>
              <a:t/>
            </a:r>
            <a:br>
              <a:rPr lang="pt-PT" sz="1100" b="1" smtClean="0">
                <a:solidFill>
                  <a:srgbClr val="FF0000"/>
                </a:solidFill>
              </a:rPr>
            </a:br>
            <a:r>
              <a:rPr lang="pt-PT" sz="1800" b="1" smtClean="0">
                <a:solidFill>
                  <a:srgbClr val="FF0000"/>
                </a:solidFill>
              </a:rPr>
              <a:t>Diagnóstico Prospetivo Regional da RAM</a:t>
            </a:r>
            <a:br>
              <a:rPr lang="pt-PT" sz="1800" b="1" smtClean="0">
                <a:solidFill>
                  <a:srgbClr val="FF0000"/>
                </a:solidFill>
              </a:rPr>
            </a:br>
            <a:endParaRPr lang="pt-PT" sz="1800" smtClean="0">
              <a:solidFill>
                <a:srgbClr val="FF0000"/>
              </a:solidFill>
            </a:endParaRPr>
          </a:p>
        </p:txBody>
      </p:sp>
      <p:pic>
        <p:nvPicPr>
          <p:cNvPr id="26628" name="Imagem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1333500"/>
            <a:ext cx="7993062" cy="521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CaixaDeTexto 8"/>
          <p:cNvSpPr txBox="1">
            <a:spLocks noChangeArrowheads="1"/>
          </p:cNvSpPr>
          <p:nvPr/>
        </p:nvSpPr>
        <p:spPr bwMode="auto">
          <a:xfrm>
            <a:off x="179388" y="549275"/>
            <a:ext cx="8856662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900" b="1">
                <a:solidFill>
                  <a:srgbClr val="8D7143"/>
                </a:solidFill>
                <a:latin typeface="Calibri" pitchFamily="34" charset="0"/>
              </a:rPr>
              <a:t>2. Pilares Estratégicos: entre o passado e a renovação</a:t>
            </a:r>
          </a:p>
          <a:p>
            <a:pPr algn="ctr"/>
            <a:endParaRPr lang="pt-PT" sz="1000" b="1">
              <a:solidFill>
                <a:srgbClr val="8D7143"/>
              </a:solidFill>
              <a:latin typeface="Calibri" pitchFamily="34" charset="0"/>
            </a:endParaRPr>
          </a:p>
          <a:p>
            <a:pPr algn="ctr"/>
            <a:r>
              <a:rPr lang="pt-PT" sz="1600" b="1">
                <a:solidFill>
                  <a:srgbClr val="8D7143"/>
                </a:solidFill>
                <a:latin typeface="Calibri" pitchFamily="34" charset="0"/>
              </a:rPr>
              <a:t>Diamante Estratégico da Madeira e fundamentação das principais componentes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1884</TotalTime>
  <Words>2675</Words>
  <Application>Microsoft Office PowerPoint</Application>
  <PresentationFormat>Apresentação no Ecrã (4:3)</PresentationFormat>
  <Paragraphs>273</Paragraphs>
  <Slides>20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20</vt:i4>
      </vt:variant>
    </vt:vector>
  </HeadingPairs>
  <TitlesOfParts>
    <vt:vector size="21" baseType="lpstr">
      <vt:lpstr>Tema do Office</vt:lpstr>
      <vt:lpstr>Apresentação do Diagnóstico Prospetivo Regional da RAM 3ª Reunião de diálogo informal com a Comissão Europeia 14.05.2013 </vt:lpstr>
      <vt:lpstr>Diagnóstico Prospetivo Regional da RAM </vt:lpstr>
      <vt:lpstr> Diagnóstico Prospetivo Regional da RAM </vt:lpstr>
      <vt:lpstr> Diagnóstico Prospetivo Regional da RAM </vt:lpstr>
      <vt:lpstr> Diagnóstico Prospetivo Regional da RAM </vt:lpstr>
      <vt:lpstr> Diagnóstico Prospetivo Regional da RAM </vt:lpstr>
      <vt:lpstr> Diagnóstico Prospetivo Regional da RAM </vt:lpstr>
      <vt:lpstr> Diagnóstico Prospetivo Regional da RAM </vt:lpstr>
      <vt:lpstr> Diagnóstico Prospetivo Regional da RAM </vt:lpstr>
      <vt:lpstr> Diagnóstico Prospetivo Regional da RAM </vt:lpstr>
      <vt:lpstr> Diagnóstico Prospetivo Regional da RAM </vt:lpstr>
      <vt:lpstr> Diagnóstico Prospetivo Regional da RAM </vt:lpstr>
      <vt:lpstr> Diagnóstico Prospetivo Regional da RAM </vt:lpstr>
      <vt:lpstr> Diagnóstico Prospetivo Regional da RAM </vt:lpstr>
      <vt:lpstr> Diagnóstico Prospetivo Regional da RAM </vt:lpstr>
      <vt:lpstr> Diagnóstico Prospetivo Regional da RAM </vt:lpstr>
      <vt:lpstr> Diagnóstico Prospetivo Regional da RAM </vt:lpstr>
      <vt:lpstr> Diagnóstico Prospetivo Regional da RAM </vt:lpstr>
      <vt:lpstr> Diagnóstico Prospetivo Regional da RAM </vt:lpstr>
      <vt:lpstr>Obrigado pela atenção.</vt:lpstr>
    </vt:vector>
  </TitlesOfParts>
  <Company>IDR-Madeira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Catarina Campos</dc:creator>
  <cp:lastModifiedBy>Catarina Campos</cp:lastModifiedBy>
  <cp:revision>176</cp:revision>
  <cp:lastPrinted>2013-05-08T16:22:10Z</cp:lastPrinted>
  <dcterms:created xsi:type="dcterms:W3CDTF">2013-01-18T09:55:49Z</dcterms:created>
  <dcterms:modified xsi:type="dcterms:W3CDTF">2013-05-14T09:15:41Z</dcterms:modified>
</cp:coreProperties>
</file>