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9" r:id="rId3"/>
    <p:sldId id="285" r:id="rId4"/>
    <p:sldId id="261" r:id="rId5"/>
    <p:sldId id="263" r:id="rId6"/>
    <p:sldId id="262" r:id="rId7"/>
    <p:sldId id="286" r:id="rId8"/>
    <p:sldId id="284" r:id="rId9"/>
    <p:sldId id="264" r:id="rId10"/>
    <p:sldId id="290" r:id="rId11"/>
    <p:sldId id="288" r:id="rId12"/>
    <p:sldId id="289" r:id="rId13"/>
    <p:sldId id="265" r:id="rId14"/>
    <p:sldId id="266" r:id="rId15"/>
    <p:sldId id="267" r:id="rId16"/>
    <p:sldId id="279" r:id="rId17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96"/>
    <a:srgbClr val="000099"/>
    <a:srgbClr val="FF9900"/>
    <a:srgbClr val="213F22"/>
    <a:srgbClr val="FFDE53"/>
    <a:srgbClr val="EAEAEA"/>
    <a:srgbClr val="9CD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553" y="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8D89E-D0AD-4B63-9B89-EACAC91871A9}" type="datetimeFigureOut">
              <a:rPr lang="es-ES" smtClean="0"/>
              <a:t>22/10/2019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F3A6C-8EC3-45F2-B381-8EBE46597D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261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015E2-C82F-4F8C-A93D-1B9081BA0047}" type="datetimeFigureOut">
              <a:rPr lang="es-ES" smtClean="0"/>
              <a:t>22/10/2019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43A2D-DBBD-4FE5-8C8C-78C299E41A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01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616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9778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1269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307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9557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1425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487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9579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534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3713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198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714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28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162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43A2D-DBBD-4FE5-8C8C-78C299E41A95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090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gestionproyectos@pct-mac.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c-interreg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mailto:gestionproyectos@pct-mac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hyperlink" Target="http://www.mac-interreg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4508" y="1171469"/>
            <a:ext cx="8790022" cy="2601462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4800" b="1"/>
              <a:t>Jornada Técnica </a:t>
            </a:r>
            <a:r>
              <a:rPr lang="es-ES_tradnl" sz="4800" b="1" dirty="0"/>
              <a:t>para os </a:t>
            </a:r>
            <a:r>
              <a:rPr lang="es-ES_tradnl" sz="4800" b="1" dirty="0" err="1"/>
              <a:t>beneficiários</a:t>
            </a:r>
            <a:r>
              <a:rPr lang="es-ES_tradnl" sz="4800" b="1" dirty="0"/>
              <a:t> dos </a:t>
            </a:r>
            <a:r>
              <a:rPr lang="es-ES_tradnl" sz="4800" b="1" dirty="0" err="1"/>
              <a:t>projetos</a:t>
            </a:r>
            <a:r>
              <a:rPr lang="es-ES_tradnl" sz="4800" b="1" dirty="0"/>
              <a:t> </a:t>
            </a:r>
            <a:r>
              <a:rPr lang="es-ES_tradnl" sz="4800" b="1" dirty="0" err="1"/>
              <a:t>aprovados</a:t>
            </a:r>
            <a:r>
              <a:rPr lang="es-ES_tradnl" sz="4800" b="1" dirty="0"/>
              <a:t> </a:t>
            </a:r>
            <a:r>
              <a:rPr lang="es-ES_tradnl" sz="4800" b="1" dirty="0" err="1"/>
              <a:t>na</a:t>
            </a:r>
            <a:r>
              <a:rPr lang="es-ES_tradnl" sz="4800" b="1" dirty="0"/>
              <a:t> 2ª </a:t>
            </a:r>
            <a:r>
              <a:rPr lang="es-ES_tradnl" sz="4800" b="1" dirty="0" err="1"/>
              <a:t>convocatória</a:t>
            </a:r>
            <a:r>
              <a:rPr lang="es-ES_tradnl" sz="4800" b="1" dirty="0"/>
              <a:t> do Programa INTERREG MAC 2014-2020</a:t>
            </a:r>
            <a:endParaRPr lang="es-ES" sz="4800" b="1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100015" y="4248906"/>
            <a:ext cx="7315200" cy="1335740"/>
          </a:xfrm>
        </p:spPr>
        <p:txBody>
          <a:bodyPr>
            <a:normAutofit/>
          </a:bodyPr>
          <a:lstStyle/>
          <a:p>
            <a:pPr algn="r"/>
            <a:endParaRPr lang="es-ES_tradnl" b="1" dirty="0"/>
          </a:p>
          <a:p>
            <a:pPr algn="r"/>
            <a:endParaRPr lang="es-ES_tradnl" b="1" dirty="0"/>
          </a:p>
          <a:p>
            <a:pPr algn="r"/>
            <a:r>
              <a:rPr lang="es-ES_tradnl" b="1" dirty="0"/>
              <a:t>23 de </a:t>
            </a:r>
            <a:r>
              <a:rPr lang="es-ES_tradnl" b="1" dirty="0" err="1"/>
              <a:t>outubro</a:t>
            </a:r>
            <a:r>
              <a:rPr lang="es-ES_tradnl" b="1" dirty="0"/>
              <a:t> de 2019-Funchal, Madeira</a:t>
            </a:r>
          </a:p>
          <a:p>
            <a:endParaRPr lang="es-ES_tradnl" b="1" dirty="0"/>
          </a:p>
          <a:p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1708" y="1977083"/>
            <a:ext cx="2380735" cy="1795848"/>
          </a:xfrm>
          <a:prstGeom prst="rect">
            <a:avLst/>
          </a:prstGeom>
        </p:spPr>
      </p:pic>
      <p:pic>
        <p:nvPicPr>
          <p:cNvPr id="7" name="Picture 4" descr="G:\PO INTERREG V A\Comunicação\logos\logo-alto_MAC 2014-2020_rgb_PT.png">
            <a:extLst>
              <a:ext uri="{FF2B5EF4-FFF2-40B4-BE49-F238E27FC236}">
                <a16:creationId xmlns:a16="http://schemas.microsoft.com/office/drawing/2014/main" id="{6A6C57EC-6403-4721-A510-95815830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263" y="4417473"/>
            <a:ext cx="2322918" cy="147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PO INTERREG V A\Comunicação\logos\FEDR_rgb_PT.png">
            <a:extLst>
              <a:ext uri="{FF2B5EF4-FFF2-40B4-BE49-F238E27FC236}">
                <a16:creationId xmlns:a16="http://schemas.microsoft.com/office/drawing/2014/main" id="{4E55D578-4021-4C2B-86F6-14DD59CEE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262" y="980016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74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242413" y="720042"/>
            <a:ext cx="8210447" cy="542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_tradnl" altLang="es-ES" sz="2100" b="1" u="sng" dirty="0">
                <a:solidFill>
                  <a:srgbClr val="000099"/>
                </a:solidFill>
              </a:rPr>
              <a:t>TIPOS DE MODIFICAÇÕES:</a:t>
            </a:r>
          </a:p>
          <a:p>
            <a:pPr marL="800100" lvl="1" indent="-342900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PT" sz="2000" dirty="0">
                <a:solidFill>
                  <a:srgbClr val="000099"/>
                </a:solidFill>
              </a:rPr>
              <a:t>No </a:t>
            </a:r>
            <a:r>
              <a:rPr lang="pt-PT" sz="2000" b="1" u="sng" dirty="0">
                <a:solidFill>
                  <a:srgbClr val="000099"/>
                </a:solidFill>
              </a:rPr>
              <a:t>conteúdo</a:t>
            </a:r>
            <a:r>
              <a:rPr lang="pt-PT" sz="2000" dirty="0">
                <a:solidFill>
                  <a:srgbClr val="000099"/>
                </a:solidFill>
              </a:rPr>
              <a:t> do projeto:</a:t>
            </a:r>
          </a:p>
          <a:p>
            <a:pPr marL="1257300" lvl="2" indent="-342900" algn="just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pt-PT" altLang="pt-PT" dirty="0">
                <a:solidFill>
                  <a:srgbClr val="000099"/>
                </a:solidFill>
              </a:rPr>
              <a:t>Não são aceites alterações no conteúdo para adaptar o formulário à execução real;</a:t>
            </a:r>
            <a:endParaRPr lang="pt-PT" dirty="0">
              <a:solidFill>
                <a:srgbClr val="000099"/>
              </a:solidFill>
            </a:endParaRPr>
          </a:p>
          <a:p>
            <a:pPr marL="800100" lvl="1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PT" sz="2100" dirty="0">
                <a:solidFill>
                  <a:srgbClr val="000099"/>
                </a:solidFill>
              </a:rPr>
              <a:t>Na </a:t>
            </a:r>
            <a:r>
              <a:rPr lang="pt-PT" sz="2100" b="1" u="sng" dirty="0">
                <a:solidFill>
                  <a:srgbClr val="000099"/>
                </a:solidFill>
              </a:rPr>
              <a:t>composição</a:t>
            </a:r>
            <a:r>
              <a:rPr lang="pt-PT" sz="2100" dirty="0">
                <a:solidFill>
                  <a:srgbClr val="000099"/>
                </a:solidFill>
              </a:rPr>
              <a:t> da parceria:</a:t>
            </a:r>
          </a:p>
          <a:p>
            <a:pPr marL="1257300" lvl="2" indent="-342900" algn="just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PT" altLang="pt-PT" dirty="0">
                <a:solidFill>
                  <a:srgbClr val="000099"/>
                </a:solidFill>
              </a:rPr>
              <a:t>Alterações por renúncia total ou parcial de qualquer um dos parceiros e/ou incorporação de um novo parceiro;</a:t>
            </a:r>
          </a:p>
          <a:p>
            <a:pPr marL="800100" lvl="1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PT" sz="2100" dirty="0">
                <a:solidFill>
                  <a:srgbClr val="000099"/>
                </a:solidFill>
              </a:rPr>
              <a:t>No </a:t>
            </a:r>
            <a:r>
              <a:rPr lang="pt-PT" sz="2100" b="1" u="sng" dirty="0">
                <a:solidFill>
                  <a:srgbClr val="000099"/>
                </a:solidFill>
              </a:rPr>
              <a:t>calendário</a:t>
            </a:r>
            <a:r>
              <a:rPr lang="pt-PT" sz="2100" dirty="0">
                <a:solidFill>
                  <a:srgbClr val="000099"/>
                </a:solidFill>
              </a:rPr>
              <a:t> do projeto: </a:t>
            </a:r>
          </a:p>
          <a:p>
            <a:pPr marL="1257300" lvl="2" indent="-342900" algn="just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pt-PT" dirty="0">
                <a:solidFill>
                  <a:srgbClr val="000099"/>
                </a:solidFill>
              </a:rPr>
              <a:t>12 meses máximo de duração, devidamente justificada</a:t>
            </a:r>
            <a:r>
              <a:rPr lang="pt-PT" altLang="pt-PT" dirty="0">
                <a:solidFill>
                  <a:srgbClr val="000099"/>
                </a:solidFill>
              </a:rPr>
              <a:t>;</a:t>
            </a:r>
            <a:endParaRPr lang="pt-PT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50000"/>
              </a:spcBef>
            </a:pPr>
            <a:r>
              <a:rPr lang="pt-PT" sz="2100" dirty="0">
                <a:solidFill>
                  <a:srgbClr val="000099"/>
                </a:solidFill>
              </a:rPr>
              <a:t>As alterações dos dados de identificação das entidades, moradas, telefones, e-mails, pessoas de contacto, pessoas responsáveis pela entidade, dados bancários, etc. devem ser comunicadas por email à SC, </a:t>
            </a:r>
            <a:r>
              <a:rPr lang="pt-PT" sz="2100" dirty="0"/>
              <a:t>(</a:t>
            </a:r>
            <a:r>
              <a:rPr lang="pt-PT" sz="2100" dirty="0">
                <a:hlinkClick r:id="rId3"/>
              </a:rPr>
              <a:t>gestionproyectos@pct-mac.org</a:t>
            </a:r>
            <a:r>
              <a:rPr lang="pt-PT" sz="2100" dirty="0"/>
              <a:t>),</a:t>
            </a:r>
            <a:r>
              <a:rPr lang="pt-PT" dirty="0"/>
              <a:t> e </a:t>
            </a:r>
            <a:r>
              <a:rPr lang="pt-PT" sz="2100" b="1" dirty="0">
                <a:solidFill>
                  <a:srgbClr val="000099"/>
                </a:solidFill>
              </a:rPr>
              <a:t>NÃO são objeto de Pedido de Modificação.</a:t>
            </a:r>
            <a:endParaRPr lang="pt-PT" altLang="es-ES" sz="2100" b="1" dirty="0">
              <a:solidFill>
                <a:srgbClr val="000099"/>
              </a:solidFill>
            </a:endParaRP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D3BF268C-6219-48B8-BDFD-3FA3AF581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solidFill>
                  <a:srgbClr val="FF9900"/>
                </a:solidFill>
              </a:rPr>
              <a:t>MODIFICAÇÕES DOS PROJETOS</a:t>
            </a:r>
            <a:endParaRPr lang="es-ES" sz="2800" b="1" dirty="0">
              <a:solidFill>
                <a:srgbClr val="FF9900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EE7F24F-D469-4F93-A1E0-C9C597A3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143000"/>
            <a:ext cx="3030279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dirty="0"/>
          </a:p>
        </p:txBody>
      </p:sp>
      <p:pic>
        <p:nvPicPr>
          <p:cNvPr id="5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0745575D-589B-4B12-80D6-15CC285D4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PO INTERREG V A\Comunicação\logos\FEDR_rgb_PT.png">
            <a:extLst>
              <a:ext uri="{FF2B5EF4-FFF2-40B4-BE49-F238E27FC236}">
                <a16:creationId xmlns:a16="http://schemas.microsoft.com/office/drawing/2014/main" id="{EFD2247A-B8A9-42E7-9D7A-A6A8508ED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898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362059" y="540292"/>
            <a:ext cx="838346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PT" altLang="es-ES" sz="2400" dirty="0">
                <a:solidFill>
                  <a:srgbClr val="000099"/>
                </a:solidFill>
              </a:rPr>
              <a:t>Modificações no plano financeiro:</a:t>
            </a:r>
          </a:p>
          <a:p>
            <a:pPr lvl="1" algn="just">
              <a:lnSpc>
                <a:spcPct val="100000"/>
              </a:lnSpc>
              <a:spcBef>
                <a:spcPct val="50000"/>
              </a:spcBef>
            </a:pPr>
            <a:r>
              <a:rPr lang="pt-PT" altLang="es-ES" sz="2400" b="1" dirty="0">
                <a:solidFill>
                  <a:srgbClr val="000099"/>
                </a:solidFill>
              </a:rPr>
              <a:t>	1. RELATIVAS AO TIPO DE DESPESA:</a:t>
            </a:r>
          </a:p>
          <a:p>
            <a:pPr lvl="1" algn="just">
              <a:lnSpc>
                <a:spcPct val="100000"/>
              </a:lnSpc>
              <a:spcBef>
                <a:spcPct val="50000"/>
              </a:spcBef>
            </a:pPr>
            <a:r>
              <a:rPr lang="pt-PT" altLang="es-ES" sz="2000" dirty="0">
                <a:solidFill>
                  <a:srgbClr val="000099"/>
                </a:solidFill>
              </a:rPr>
              <a:t>	Não é necessário apresentar modificações no plano financeiro para alterar orçamentos de um tipo de despesa para outro:</a:t>
            </a:r>
          </a:p>
          <a:p>
            <a:pPr lvl="1" algn="just">
              <a:lnSpc>
                <a:spcPct val="100000"/>
              </a:lnSpc>
              <a:spcBef>
                <a:spcPct val="50000"/>
              </a:spcBef>
            </a:pPr>
            <a:endParaRPr lang="pt-PT" altLang="es-ES" sz="2000" dirty="0">
              <a:solidFill>
                <a:srgbClr val="000099"/>
              </a:solidFill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rgbClr val="000099"/>
                </a:solidFill>
              </a:rPr>
              <a:t>Uma despesa que suponha um </a:t>
            </a:r>
            <a:r>
              <a:rPr lang="pt-PT" sz="2000" u="sng" dirty="0">
                <a:solidFill>
                  <a:srgbClr val="000099"/>
                </a:solidFill>
              </a:rPr>
              <a:t>aumento até ao máximo de </a:t>
            </a:r>
            <a:r>
              <a:rPr lang="pt-PT" sz="2000" b="1" u="sng" dirty="0">
                <a:solidFill>
                  <a:srgbClr val="000099"/>
                </a:solidFill>
              </a:rPr>
              <a:t>20%</a:t>
            </a:r>
            <a:r>
              <a:rPr lang="pt-PT" sz="2000" u="sng" dirty="0">
                <a:solidFill>
                  <a:srgbClr val="000099"/>
                </a:solidFill>
              </a:rPr>
              <a:t> </a:t>
            </a:r>
            <a:r>
              <a:rPr lang="pt-PT" sz="2000" dirty="0">
                <a:solidFill>
                  <a:srgbClr val="000099"/>
                </a:solidFill>
              </a:rPr>
              <a:t>do valor orçamentado numa rubrica de um beneficiário, poderá ser declarada na correspondente Declaração de Despesas Pagas e poderá ser validada como despesa </a:t>
            </a:r>
            <a:r>
              <a:rPr lang="pt-PT" sz="2000" b="1" u="sng" dirty="0">
                <a:solidFill>
                  <a:srgbClr val="000099"/>
                </a:solidFill>
              </a:rPr>
              <a:t>reembolsável</a:t>
            </a:r>
            <a:r>
              <a:rPr lang="pt-PT" sz="2000" dirty="0">
                <a:solidFill>
                  <a:srgbClr val="000099"/>
                </a:solidFill>
              </a:rPr>
              <a:t>. 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pt-PT" sz="2000" dirty="0">
              <a:solidFill>
                <a:srgbClr val="000099"/>
              </a:solidFill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rgbClr val="000099"/>
                </a:solidFill>
              </a:rPr>
              <a:t>Uma despesa que suponha um </a:t>
            </a:r>
            <a:r>
              <a:rPr lang="pt-PT" sz="2000" u="sng" dirty="0">
                <a:solidFill>
                  <a:srgbClr val="000099"/>
                </a:solidFill>
              </a:rPr>
              <a:t>aumento acima dos </a:t>
            </a:r>
            <a:r>
              <a:rPr lang="pt-PT" sz="2000" b="1" u="sng" dirty="0">
                <a:solidFill>
                  <a:srgbClr val="000099"/>
                </a:solidFill>
              </a:rPr>
              <a:t>20% </a:t>
            </a:r>
            <a:r>
              <a:rPr lang="pt-PT" sz="2000" dirty="0">
                <a:solidFill>
                  <a:srgbClr val="000099"/>
                </a:solidFill>
              </a:rPr>
              <a:t>do valor orçamentado numa rubrica de um beneficiário poderá ser declarada na correspondente Declaração de Despesas Pagas, sendo que a parte que excede os 20% será validada como despesa </a:t>
            </a:r>
            <a:r>
              <a:rPr lang="pt-PT" sz="2000" b="1" u="sng" dirty="0">
                <a:solidFill>
                  <a:srgbClr val="000099"/>
                </a:solidFill>
              </a:rPr>
              <a:t>NÃO reembolsável.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pt-PT" sz="2000" dirty="0">
              <a:solidFill>
                <a:srgbClr val="000099"/>
              </a:solidFill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rgbClr val="000099"/>
                </a:solidFill>
              </a:rPr>
              <a:t>No caso de ser declarada despesa numa rubrica </a:t>
            </a:r>
            <a:r>
              <a:rPr lang="pt-PT" sz="2000" u="sng" dirty="0">
                <a:solidFill>
                  <a:srgbClr val="000099"/>
                </a:solidFill>
              </a:rPr>
              <a:t>sem orçamento aprovado</a:t>
            </a:r>
            <a:r>
              <a:rPr lang="pt-PT" sz="2000" dirty="0">
                <a:solidFill>
                  <a:srgbClr val="000099"/>
                </a:solidFill>
              </a:rPr>
              <a:t>, a mesma será validada como despesa </a:t>
            </a:r>
            <a:r>
              <a:rPr lang="pt-PT" sz="2000" b="1" dirty="0">
                <a:solidFill>
                  <a:srgbClr val="000099"/>
                </a:solidFill>
              </a:rPr>
              <a:t>NÃO reembolsável</a:t>
            </a:r>
            <a:r>
              <a:rPr lang="pt-PT" sz="2000" dirty="0">
                <a:solidFill>
                  <a:srgbClr val="000099"/>
                </a:solidFill>
              </a:rPr>
              <a:t>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pt-PT" sz="2000" b="1" u="sng" dirty="0">
              <a:solidFill>
                <a:srgbClr val="000099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pt-PT" sz="2000" b="1" u="sng" dirty="0">
              <a:solidFill>
                <a:srgbClr val="000099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endParaRPr lang="es-ES_tradnl" altLang="es-ES" sz="2000" dirty="0">
              <a:solidFill>
                <a:srgbClr val="000099"/>
              </a:solidFill>
            </a:endParaRP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99F34CE0-98BA-402A-94BD-19A4B45DA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solidFill>
                  <a:srgbClr val="FF9900"/>
                </a:solidFill>
              </a:rPr>
              <a:t>MODIFICAÇÕES DOS PROJETOS</a:t>
            </a:r>
            <a:endParaRPr lang="es-ES" sz="2800" b="1" dirty="0">
              <a:solidFill>
                <a:srgbClr val="FF9900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971C9856-A573-46C4-8D8F-69D0E18C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143000"/>
            <a:ext cx="3030279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dirty="0"/>
          </a:p>
        </p:txBody>
      </p:sp>
      <p:pic>
        <p:nvPicPr>
          <p:cNvPr id="13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9E42503B-F96F-47E6-9423-EF767D10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G:\PO INTERREG V A\Comunicação\logos\FEDR_rgb_PT.png">
            <a:extLst>
              <a:ext uri="{FF2B5EF4-FFF2-40B4-BE49-F238E27FC236}">
                <a16:creationId xmlns:a16="http://schemas.microsoft.com/office/drawing/2014/main" id="{0DC9A7AD-D641-49DE-AC42-2591EB9DB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35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3566985" y="728143"/>
            <a:ext cx="786301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s-ES_tradnl" altLang="es-ES" sz="2400" b="1" dirty="0">
                <a:solidFill>
                  <a:srgbClr val="000099"/>
                </a:solidFill>
              </a:rPr>
              <a:t>2. RELATIVAS AO PRESSUPOSTO TOTAL:</a:t>
            </a:r>
          </a:p>
          <a:p>
            <a:pPr marL="220980" indent="-228600" algn="just">
              <a:spcAft>
                <a:spcPts val="0"/>
              </a:spcAft>
            </a:pPr>
            <a:r>
              <a:rPr lang="es-ES" sz="2100" dirty="0">
                <a:solidFill>
                  <a:srgbClr val="000099"/>
                </a:solidFill>
              </a:rPr>
              <a:t> </a:t>
            </a:r>
            <a:endParaRPr lang="pt-PT" sz="2100" dirty="0">
              <a:solidFill>
                <a:srgbClr val="000099"/>
              </a:solidFill>
            </a:endParaRPr>
          </a:p>
          <a:p>
            <a:pPr marL="449580" algn="just">
              <a:spcAft>
                <a:spcPts val="0"/>
              </a:spcAft>
            </a:pPr>
            <a:r>
              <a:rPr lang="pt-PT" sz="2100" dirty="0">
                <a:solidFill>
                  <a:srgbClr val="000099"/>
                </a:solidFill>
              </a:rPr>
              <a:t>Não será necessário realizar um pedido de modificação para poder executar despesas do projeto até um </a:t>
            </a:r>
            <a:r>
              <a:rPr lang="pt-PT" sz="2100" b="1" dirty="0">
                <a:solidFill>
                  <a:srgbClr val="000099"/>
                </a:solidFill>
              </a:rPr>
              <a:t>máximo de 20% acima do orçamento total aprovado para cada beneficiário</a:t>
            </a:r>
            <a:r>
              <a:rPr lang="pt-PT" sz="2100" dirty="0">
                <a:solidFill>
                  <a:srgbClr val="000099"/>
                </a:solidFill>
              </a:rPr>
              <a:t>:</a:t>
            </a:r>
          </a:p>
          <a:p>
            <a:pPr marL="449580" algn="just">
              <a:spcAft>
                <a:spcPts val="0"/>
              </a:spcAft>
            </a:pPr>
            <a:endParaRPr lang="pt-PT" sz="2100" dirty="0">
              <a:solidFill>
                <a:srgbClr val="000099"/>
              </a:solidFill>
            </a:endParaRPr>
          </a:p>
          <a:p>
            <a:pPr marL="800100" lvl="1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PT" sz="2100" dirty="0">
                <a:solidFill>
                  <a:srgbClr val="000099"/>
                </a:solidFill>
              </a:rPr>
              <a:t>O aumento até o máximo de 20% poderá ser declarado na correspondente Declaração de Despesas Pagas mas será validada como </a:t>
            </a:r>
            <a:r>
              <a:rPr lang="pt-PT" sz="2100" b="1" i="1" dirty="0">
                <a:solidFill>
                  <a:srgbClr val="000099"/>
                </a:solidFill>
              </a:rPr>
              <a:t>despesa validada não reembolsável</a:t>
            </a:r>
            <a:r>
              <a:rPr lang="pt-PT" sz="2100" dirty="0">
                <a:solidFill>
                  <a:srgbClr val="000099"/>
                </a:solidFill>
              </a:rPr>
              <a:t>.</a:t>
            </a:r>
          </a:p>
          <a:p>
            <a:pPr marL="800100" lvl="1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t-PT" sz="2100" dirty="0">
              <a:solidFill>
                <a:srgbClr val="000099"/>
              </a:solidFill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PT" sz="2100" dirty="0">
                <a:solidFill>
                  <a:srgbClr val="000099"/>
                </a:solidFill>
              </a:rPr>
              <a:t>O aumento acima dos 20% não poderá ser declarado nem poderá ser objeto de pedido de modificação.</a:t>
            </a:r>
          </a:p>
          <a:p>
            <a:pPr marL="228600" algn="just">
              <a:spcAft>
                <a:spcPts val="0"/>
              </a:spcAft>
            </a:pPr>
            <a:r>
              <a:rPr lang="pt-PT" sz="2100" dirty="0">
                <a:solidFill>
                  <a:srgbClr val="000099"/>
                </a:solidFill>
              </a:rPr>
              <a:t> </a:t>
            </a:r>
          </a:p>
          <a:p>
            <a:pPr algn="just"/>
            <a:r>
              <a:rPr lang="pt-PT" sz="2100" dirty="0">
                <a:solidFill>
                  <a:srgbClr val="000099"/>
                </a:solidFill>
              </a:rPr>
              <a:t>No entanto, a aprovação dos montantes de sobre-execução do projeto em determinados casos, estará sempre condicionada à decisão do Comité de Gestão do Programa. </a:t>
            </a: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73E4C4E4-9342-4863-9162-187905E2B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solidFill>
                  <a:srgbClr val="FF9900"/>
                </a:solidFill>
              </a:rPr>
              <a:t>MODIFICAÇÕES DOS PROJETOS</a:t>
            </a:r>
            <a:endParaRPr lang="es-ES" sz="2800" b="1" dirty="0">
              <a:solidFill>
                <a:srgbClr val="FF9900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B7A12333-1480-4769-A7BD-B5FE12155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143000"/>
            <a:ext cx="3030279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dirty="0"/>
          </a:p>
        </p:txBody>
      </p:sp>
      <p:pic>
        <p:nvPicPr>
          <p:cNvPr id="10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96AD080E-43F6-448A-A9F9-C513459A8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PO INTERREG V A\Comunicação\logos\FEDR_rgb_PT.png">
            <a:extLst>
              <a:ext uri="{FF2B5EF4-FFF2-40B4-BE49-F238E27FC236}">
                <a16:creationId xmlns:a16="http://schemas.microsoft.com/office/drawing/2014/main" id="{AA1D3216-7DC5-482A-A3D6-B922058F6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897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solidFill>
                  <a:srgbClr val="FF9900"/>
                </a:solidFill>
              </a:rPr>
              <a:t>RELATÓRIOS DE EXECUÇÃO</a:t>
            </a:r>
            <a:endParaRPr lang="es-ES" sz="2800" b="1" dirty="0">
              <a:solidFill>
                <a:srgbClr val="FF9900"/>
              </a:solidFill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70121" y="1143000"/>
            <a:ext cx="3030280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dirty="0"/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3697579" y="781957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20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GUIA PARA A ELABORAÇÃO DOS RELATÓRIOS DE EXECUÇÃO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796" y="4231055"/>
            <a:ext cx="1757613" cy="223244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22607" y="4266624"/>
            <a:ext cx="5578723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6937" lvl="1" algn="just">
              <a:lnSpc>
                <a:spcPct val="100000"/>
              </a:lnSpc>
              <a:spcBef>
                <a:spcPct val="50000"/>
              </a:spcBef>
            </a:pPr>
            <a:r>
              <a:rPr lang="pt-PT" altLang="es-ES" sz="2100" dirty="0">
                <a:solidFill>
                  <a:srgbClr val="000099"/>
                </a:solidFill>
              </a:rPr>
              <a:t>A Tarefa “Relatório de Execução”, tanto anual como final, deve ser realizada pelo  Beneficiário Principal no SIMAC.</a:t>
            </a:r>
          </a:p>
          <a:p>
            <a:pPr marL="896937" lvl="1" algn="just">
              <a:lnSpc>
                <a:spcPct val="100000"/>
              </a:lnSpc>
              <a:spcBef>
                <a:spcPct val="50000"/>
              </a:spcBef>
            </a:pPr>
            <a:r>
              <a:rPr lang="pt-PT" altLang="es-ES" sz="2100" dirty="0">
                <a:solidFill>
                  <a:srgbClr val="000099"/>
                </a:solidFill>
              </a:rPr>
              <a:t>Importância dos INDICADORES para medir a evolução do projeto.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AD0C616-E0B2-42BC-9E6B-FFC0A0F7F49F}"/>
              </a:ext>
            </a:extLst>
          </p:cNvPr>
          <p:cNvSpPr/>
          <p:nvPr/>
        </p:nvSpPr>
        <p:spPr>
          <a:xfrm>
            <a:off x="3697578" y="1685389"/>
            <a:ext cx="7570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i="1" u="sng" dirty="0">
                <a:solidFill>
                  <a:srgbClr val="0070C0"/>
                </a:solidFill>
                <a:latin typeface="Corbel" panose="020B0503020204020204" pitchFamily="34" charset="0"/>
              </a:rPr>
              <a:t>www.mac-interreg.org/</a:t>
            </a:r>
            <a:r>
              <a:rPr lang="pt-PT" i="1" u="sng" dirty="0" err="1">
                <a:solidFill>
                  <a:srgbClr val="0070C0"/>
                </a:solidFill>
                <a:latin typeface="Corbel" panose="020B0503020204020204" pitchFamily="34" charset="0"/>
              </a:rPr>
              <a:t>Proyectosaprobados</a:t>
            </a:r>
            <a:r>
              <a:rPr lang="pt-PT" i="1" u="sng" dirty="0">
                <a:solidFill>
                  <a:srgbClr val="0070C0"/>
                </a:solidFill>
                <a:latin typeface="Corbel" panose="020B0503020204020204" pitchFamily="34" charset="0"/>
              </a:rPr>
              <a:t>/</a:t>
            </a:r>
            <a:r>
              <a:rPr lang="pt-PT" i="1" u="sng" dirty="0" err="1">
                <a:solidFill>
                  <a:srgbClr val="0070C0"/>
                </a:solidFill>
                <a:latin typeface="Corbel" panose="020B0503020204020204" pitchFamily="34" charset="0"/>
              </a:rPr>
              <a:t>Informesdeejecución</a:t>
            </a:r>
            <a:endParaRPr lang="pt-PT" u="sng" dirty="0">
              <a:solidFill>
                <a:srgbClr val="0070C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B392E67-84C7-404A-B115-A71F0F2C3D75}"/>
              </a:ext>
            </a:extLst>
          </p:cNvPr>
          <p:cNvSpPr txBox="1"/>
          <p:nvPr/>
        </p:nvSpPr>
        <p:spPr>
          <a:xfrm>
            <a:off x="3697577" y="2192859"/>
            <a:ext cx="7831265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5487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PT" altLang="es-ES" sz="2200" b="1" dirty="0">
                <a:solidFill>
                  <a:srgbClr val="000099"/>
                </a:solidFill>
              </a:rPr>
              <a:t>RELATÓRIOS ANUAIS: </a:t>
            </a:r>
            <a:r>
              <a:rPr lang="pt-PT" altLang="es-ES" sz="2200" dirty="0">
                <a:solidFill>
                  <a:srgbClr val="000099"/>
                </a:solidFill>
              </a:rPr>
              <a:t>Devem apresentar até </a:t>
            </a:r>
            <a:r>
              <a:rPr lang="pt-PT" altLang="es-ES" sz="2200" u="sng" dirty="0">
                <a:solidFill>
                  <a:srgbClr val="000099"/>
                </a:solidFill>
              </a:rPr>
              <a:t>31 de janeiro </a:t>
            </a:r>
            <a:r>
              <a:rPr lang="pt-PT" altLang="es-ES" sz="2200" dirty="0">
                <a:solidFill>
                  <a:srgbClr val="000099"/>
                </a:solidFill>
              </a:rPr>
              <a:t>do ano seguinte ao ano de referência registado no relatório.</a:t>
            </a:r>
            <a:r>
              <a:rPr lang="pt-PT" altLang="es-ES" sz="2200" b="1" dirty="0">
                <a:solidFill>
                  <a:srgbClr val="000099"/>
                </a:solidFill>
              </a:rPr>
              <a:t>	</a:t>
            </a:r>
          </a:p>
          <a:p>
            <a:pPr marL="725487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PT" altLang="es-ES" sz="2200" b="1" dirty="0">
                <a:solidFill>
                  <a:srgbClr val="000099"/>
                </a:solidFill>
              </a:rPr>
              <a:t>RELATÓRIO FINAL: </a:t>
            </a:r>
            <a:r>
              <a:rPr lang="pt-PT" altLang="es-ES" sz="2200" dirty="0">
                <a:solidFill>
                  <a:srgbClr val="000099"/>
                </a:solidFill>
              </a:rPr>
              <a:t>Devem apresentar num prazo máximo de </a:t>
            </a:r>
            <a:r>
              <a:rPr lang="pt-PT" altLang="es-ES" sz="2200" u="sng" dirty="0">
                <a:solidFill>
                  <a:srgbClr val="000099"/>
                </a:solidFill>
              </a:rPr>
              <a:t>3 meses </a:t>
            </a:r>
            <a:r>
              <a:rPr lang="pt-PT" altLang="es-ES" sz="2200" dirty="0">
                <a:solidFill>
                  <a:srgbClr val="000099"/>
                </a:solidFill>
              </a:rPr>
              <a:t>a partir da data de conclusão do projeto.</a:t>
            </a:r>
          </a:p>
          <a:p>
            <a:endParaRPr lang="pt-PT" dirty="0"/>
          </a:p>
        </p:txBody>
      </p:sp>
      <p:pic>
        <p:nvPicPr>
          <p:cNvPr id="11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9491BB8F-2FE7-49D2-9B9B-47796792C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PO INTERREG V A\Comunicação\logos\FEDR_rgb_PT.png">
            <a:extLst>
              <a:ext uri="{FF2B5EF4-FFF2-40B4-BE49-F238E27FC236}">
                <a16:creationId xmlns:a16="http://schemas.microsoft.com/office/drawing/2014/main" id="{45189E7F-C00D-442C-88BC-AB85F30DA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88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_tradnl" sz="2800" b="1" dirty="0">
                <a:solidFill>
                  <a:srgbClr val="FF9900"/>
                </a:solidFill>
              </a:rPr>
              <a:t>OBRIGAÇÕES DE INFORMAÇÃO E COMUNICAÇÃO</a:t>
            </a:r>
            <a:endParaRPr lang="es-ES" sz="2800" b="1" dirty="0">
              <a:solidFill>
                <a:srgbClr val="FF9900"/>
              </a:solidFill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3731379" y="796989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2000" b="1" dirty="0">
                <a:solidFill>
                  <a:srgbClr val="000099"/>
                </a:solidFill>
                <a:latin typeface="+mj-lt"/>
              </a:rPr>
              <a:t>INFORMAÇÃO E COMUNICAÇÃO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149" y="3673925"/>
            <a:ext cx="2762453" cy="2806867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000699" y="4021148"/>
            <a:ext cx="5460721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0850" indent="-4508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84250" indent="-87313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5675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747963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7025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7274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846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6418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990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239837" lvl="1" indent="-34290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PT" altLang="es-ES" dirty="0">
                <a:solidFill>
                  <a:srgbClr val="000099"/>
                </a:solidFill>
                <a:latin typeface="+mn-lt"/>
              </a:rPr>
              <a:t>Manual de Aplicação da Normativa de Informação e Publicidade. </a:t>
            </a:r>
          </a:p>
          <a:p>
            <a:pPr marL="1239837" lvl="1" indent="-34290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PT" altLang="es-ES" dirty="0">
                <a:solidFill>
                  <a:srgbClr val="000099"/>
                </a:solidFill>
                <a:latin typeface="+mn-lt"/>
              </a:rPr>
              <a:t>LOGÓTIPOS.</a:t>
            </a:r>
          </a:p>
          <a:p>
            <a:pPr marL="1239837" lvl="1" indent="-34290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PT" altLang="es-ES" dirty="0">
                <a:solidFill>
                  <a:srgbClr val="000099"/>
                </a:solidFill>
                <a:latin typeface="+mn-lt"/>
              </a:rPr>
              <a:t>Guia “Como criar e publicar EVENTOS na  pagina Web do Programa”.</a:t>
            </a:r>
          </a:p>
          <a:p>
            <a:pPr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endParaRPr lang="es-ES" altLang="es-ES" dirty="0">
              <a:solidFill>
                <a:schemeClr val="accent2"/>
              </a:solidFill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56031" y="1143000"/>
            <a:ext cx="3040062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26D9337-90DC-40D8-82E2-E94E06EF10C2}"/>
              </a:ext>
            </a:extLst>
          </p:cNvPr>
          <p:cNvSpPr txBox="1"/>
          <p:nvPr/>
        </p:nvSpPr>
        <p:spPr>
          <a:xfrm>
            <a:off x="3502337" y="1731555"/>
            <a:ext cx="7831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i="1" dirty="0">
                <a:solidFill>
                  <a:srgbClr val="0070C0"/>
                </a:solidFill>
              </a:rPr>
              <a:t>www.mac-interreg.org/ProgramaMAC2014-2020/Estrategia de comunicación</a:t>
            </a:r>
          </a:p>
          <a:p>
            <a:pPr lvl="1"/>
            <a:endParaRPr lang="es-ES" altLang="es-ES" dirty="0">
              <a:solidFill>
                <a:srgbClr val="00009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altLang="es-ES" dirty="0">
                <a:solidFill>
                  <a:srgbClr val="000099"/>
                </a:solidFill>
              </a:rPr>
              <a:t>Estratégia de Comunicação </a:t>
            </a:r>
            <a:r>
              <a:rPr lang="es-ES" altLang="es-ES" dirty="0">
                <a:solidFill>
                  <a:srgbClr val="000099"/>
                </a:solidFill>
              </a:rPr>
              <a:t>do Programa INTERREG MAC 2014-2020.</a:t>
            </a:r>
          </a:p>
          <a:p>
            <a:endParaRPr lang="pt-PT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E3646DF-6D0A-4452-8B57-253BED44C7B6}"/>
              </a:ext>
            </a:extLst>
          </p:cNvPr>
          <p:cNvSpPr txBox="1"/>
          <p:nvPr/>
        </p:nvSpPr>
        <p:spPr>
          <a:xfrm>
            <a:off x="3502337" y="3291850"/>
            <a:ext cx="783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i="1" dirty="0">
                <a:solidFill>
                  <a:srgbClr val="0070C0"/>
                </a:solidFill>
              </a:rPr>
              <a:t>www.mac-interreg.org/Proyectos aprobados/Información y comunicación</a:t>
            </a:r>
          </a:p>
        </p:txBody>
      </p:sp>
      <p:pic>
        <p:nvPicPr>
          <p:cNvPr id="14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6808D95E-BA0C-49A4-91A9-8BED280E6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G:\PO INTERREG V A\Comunicação\logos\FEDR_rgb_PT.png">
            <a:extLst>
              <a:ext uri="{FF2B5EF4-FFF2-40B4-BE49-F238E27FC236}">
                <a16:creationId xmlns:a16="http://schemas.microsoft.com/office/drawing/2014/main" id="{133C8B6D-5B7D-477F-B734-5C21AB9BA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77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600" b="1" dirty="0">
                <a:solidFill>
                  <a:srgbClr val="FF9900"/>
                </a:solidFill>
              </a:rPr>
              <a:t>DOCUMENTAÇÃO DE REFERÊNCIA</a:t>
            </a:r>
            <a:endParaRPr lang="es-ES" sz="2600" b="1" dirty="0">
              <a:solidFill>
                <a:srgbClr val="FF9900"/>
              </a:solidFill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256031" y="1143000"/>
            <a:ext cx="3029429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dirty="0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3709933" y="802562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2000" b="1" dirty="0">
                <a:solidFill>
                  <a:srgbClr val="000099"/>
                </a:solidFill>
                <a:latin typeface="+mj-lt"/>
              </a:rPr>
              <a:t>DOCUMENTAÇÃO DE REFERÊNCIA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00700" y="1487941"/>
            <a:ext cx="8260424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0850" indent="-4508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84250" indent="-87313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5675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747963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7025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7274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846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6418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990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96937" lvl="1" indent="0" algn="just">
              <a:lnSpc>
                <a:spcPct val="100000"/>
              </a:lnSpc>
              <a:spcBef>
                <a:spcPct val="50000"/>
              </a:spcBef>
            </a:pPr>
            <a:r>
              <a:rPr lang="es-ES_tradnl" altLang="es-ES" sz="2000" dirty="0">
                <a:solidFill>
                  <a:srgbClr val="000099"/>
                </a:solidFill>
                <a:latin typeface="+mn-lt"/>
                <a:hlinkClick r:id="rId3"/>
              </a:rPr>
              <a:t>www.mac-interreg.org</a:t>
            </a:r>
            <a:endParaRPr lang="es-ES_tradnl" altLang="es-ES" sz="2000" dirty="0">
              <a:solidFill>
                <a:srgbClr val="000099"/>
              </a:solidFill>
              <a:latin typeface="+mn-lt"/>
            </a:endParaRPr>
          </a:p>
          <a:p>
            <a:pPr marL="896937" lvl="1" indent="0" algn="just">
              <a:spcBef>
                <a:spcPct val="50000"/>
              </a:spcBef>
            </a:pPr>
            <a:r>
              <a:rPr lang="es-ES_tradnl" altLang="es-ES" sz="2000" b="1" dirty="0">
                <a:solidFill>
                  <a:srgbClr val="000099"/>
                </a:solidFill>
                <a:latin typeface="+mn-lt"/>
              </a:rPr>
              <a:t>NORMATIVAS EUROPEIAS: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altLang="es-ES" dirty="0" err="1">
                <a:solidFill>
                  <a:srgbClr val="000099"/>
                </a:solidFill>
                <a:latin typeface="+mn-lt"/>
              </a:rPr>
              <a:t>Regulamento</a:t>
            </a:r>
            <a:r>
              <a:rPr lang="es-ES" altLang="es-ES" dirty="0">
                <a:solidFill>
                  <a:srgbClr val="000099"/>
                </a:solidFill>
                <a:latin typeface="+mn-lt"/>
              </a:rPr>
              <a:t> (UE) nº 1303/2013: </a:t>
            </a:r>
            <a:r>
              <a:rPr lang="es-ES" altLang="es-ES" dirty="0" err="1">
                <a:solidFill>
                  <a:srgbClr val="000099"/>
                </a:solidFill>
                <a:latin typeface="+mn-lt"/>
              </a:rPr>
              <a:t>Disposições</a:t>
            </a:r>
            <a:r>
              <a:rPr lang="es-ES" altLang="es-ES" dirty="0">
                <a:solidFill>
                  <a:srgbClr val="000099"/>
                </a:solidFill>
                <a:latin typeface="+mn-lt"/>
              </a:rPr>
              <a:t>  </a:t>
            </a:r>
            <a:r>
              <a:rPr lang="es-ES" altLang="es-ES" dirty="0" err="1">
                <a:solidFill>
                  <a:srgbClr val="000099"/>
                </a:solidFill>
                <a:latin typeface="+mn-lt"/>
              </a:rPr>
              <a:t>comuns</a:t>
            </a:r>
            <a:r>
              <a:rPr lang="es-ES" altLang="es-ES" dirty="0">
                <a:solidFill>
                  <a:srgbClr val="000099"/>
                </a:solidFill>
                <a:latin typeface="+mn-lt"/>
              </a:rPr>
              <a:t> sobre os Fundos. 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Regulamento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(UE) nº 1301/2013: FEDER.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Regulamento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(UE) nº 1299/2013: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Cooperação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Territorial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Europeia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.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Regulamento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(UE) nº 481: 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Elegibilidade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de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despesas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.</a:t>
            </a:r>
            <a:endParaRPr lang="es-ES" dirty="0">
              <a:solidFill>
                <a:srgbClr val="000099"/>
              </a:solidFill>
              <a:latin typeface="+mn-lt"/>
            </a:endParaRPr>
          </a:p>
          <a:p>
            <a:pPr marL="896937" lvl="1" indent="0" algn="just">
              <a:lnSpc>
                <a:spcPct val="100000"/>
              </a:lnSpc>
              <a:spcBef>
                <a:spcPct val="50000"/>
              </a:spcBef>
            </a:pPr>
            <a:r>
              <a:rPr lang="es-ES_tradnl" altLang="es-ES" b="1" dirty="0">
                <a:solidFill>
                  <a:srgbClr val="000099"/>
                </a:solidFill>
                <a:latin typeface="+mn-lt"/>
              </a:rPr>
              <a:t>NORMATIVAS DO PROGRAMA: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Contrato de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concessão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de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apoio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FEDER.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Normas de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elegibilidade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de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despesas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aprovadas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pelo Comité de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Acompanhamento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.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GUIAS do programa (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Gestão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Financeira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,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Modificações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, Manual de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Aplicação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da Normativa de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Informação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e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Publicidade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, </a:t>
            </a:r>
            <a:r>
              <a:rPr lang="es-ES_tradnl" altLang="es-ES" dirty="0" err="1">
                <a:solidFill>
                  <a:srgbClr val="000099"/>
                </a:solidFill>
                <a:latin typeface="+mn-lt"/>
              </a:rPr>
              <a:t>Criação</a:t>
            </a:r>
            <a:r>
              <a:rPr lang="es-ES_tradnl" altLang="es-ES" dirty="0">
                <a:solidFill>
                  <a:srgbClr val="000099"/>
                </a:solidFill>
                <a:latin typeface="+mn-lt"/>
              </a:rPr>
              <a:t> de Eventos, etc.)</a:t>
            </a:r>
            <a:endParaRPr lang="es-ES" altLang="es-ES" dirty="0">
              <a:solidFill>
                <a:schemeClr val="accent2"/>
              </a:solidFill>
            </a:endParaRPr>
          </a:p>
        </p:txBody>
      </p:sp>
      <p:pic>
        <p:nvPicPr>
          <p:cNvPr id="10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62B7DB7B-E15D-437C-9829-4E5EDAFEC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PO INTERREG V A\Comunicação\logos\FEDR_rgb_PT.png">
            <a:extLst>
              <a:ext uri="{FF2B5EF4-FFF2-40B4-BE49-F238E27FC236}">
                <a16:creationId xmlns:a16="http://schemas.microsoft.com/office/drawing/2014/main" id="{E3D9FFDC-439C-492E-8792-00D4286C4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74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408432" y="1295400"/>
            <a:ext cx="2834640" cy="2377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4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3" y="2449183"/>
            <a:ext cx="1998323" cy="1414365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826475" y="4151542"/>
            <a:ext cx="6867685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0850" indent="-4508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84250" indent="-87313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5675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747963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7025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7274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846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6418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990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96937" lvl="1" indent="0" algn="ctr">
              <a:lnSpc>
                <a:spcPct val="100000"/>
              </a:lnSpc>
              <a:spcBef>
                <a:spcPct val="50000"/>
              </a:spcBef>
            </a:pPr>
            <a:r>
              <a:rPr lang="es-ES_tradnl" altLang="es-ES" sz="2400" dirty="0">
                <a:solidFill>
                  <a:srgbClr val="000099"/>
                </a:solidFill>
                <a:latin typeface="+mn-lt"/>
                <a:hlinkClick r:id="rId4"/>
              </a:rPr>
              <a:t>gestionproyectos@pct-mac.org</a:t>
            </a:r>
            <a:endParaRPr lang="es-ES" altLang="es-ES" sz="2400" dirty="0">
              <a:solidFill>
                <a:srgbClr val="000099"/>
              </a:solidFill>
              <a:latin typeface="+mn-lt"/>
            </a:endParaRPr>
          </a:p>
          <a:p>
            <a:pPr marL="896937" lvl="1" indent="0" algn="ctr">
              <a:lnSpc>
                <a:spcPct val="100000"/>
              </a:lnSpc>
              <a:spcBef>
                <a:spcPct val="50000"/>
              </a:spcBef>
            </a:pPr>
            <a:r>
              <a:rPr lang="es-ES_tradnl" altLang="es-ES" sz="2400" b="1" dirty="0">
                <a:solidFill>
                  <a:srgbClr val="000099"/>
                </a:solidFill>
                <a:latin typeface="+mn-lt"/>
              </a:rPr>
              <a:t>www.mac-interreg.org</a:t>
            </a:r>
          </a:p>
          <a:p>
            <a:pPr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endParaRPr lang="es-ES" altLang="es-ES" dirty="0">
              <a:solidFill>
                <a:schemeClr val="accent2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826476" y="1275297"/>
            <a:ext cx="686768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0850" indent="-4508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84250" indent="-87313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5675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747963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7025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7274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846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6418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990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96937" lvl="1" indent="0" algn="ctr">
              <a:lnSpc>
                <a:spcPct val="100000"/>
              </a:lnSpc>
              <a:spcBef>
                <a:spcPct val="50000"/>
              </a:spcBef>
            </a:pPr>
            <a:r>
              <a:rPr lang="es-ES_tradnl" altLang="es-ES" sz="2400" b="1" dirty="0" err="1">
                <a:solidFill>
                  <a:srgbClr val="000099"/>
                </a:solidFill>
                <a:latin typeface="+mn-lt"/>
              </a:rPr>
              <a:t>Obrigada</a:t>
            </a:r>
            <a:r>
              <a:rPr lang="es-ES_tradnl" altLang="es-ES" sz="2400" b="1" dirty="0">
                <a:solidFill>
                  <a:srgbClr val="000099"/>
                </a:solidFill>
                <a:latin typeface="+mn-lt"/>
              </a:rPr>
              <a:t> pela </a:t>
            </a:r>
            <a:r>
              <a:rPr lang="es-ES_tradnl" altLang="es-ES" sz="2400" b="1" dirty="0" err="1">
                <a:solidFill>
                  <a:srgbClr val="000099"/>
                </a:solidFill>
                <a:latin typeface="+mn-lt"/>
              </a:rPr>
              <a:t>sua</a:t>
            </a:r>
            <a:r>
              <a:rPr lang="es-ES_tradnl" altLang="es-ES" sz="2400" b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es-ES_tradnl" altLang="es-ES" sz="2400" b="1" dirty="0" err="1">
                <a:solidFill>
                  <a:srgbClr val="000099"/>
                </a:solidFill>
                <a:latin typeface="+mn-lt"/>
              </a:rPr>
              <a:t>atenção</a:t>
            </a:r>
            <a:endParaRPr lang="es-ES_tradnl" altLang="es-ES" sz="2400" b="1" dirty="0">
              <a:solidFill>
                <a:srgbClr val="000099"/>
              </a:solidFill>
              <a:latin typeface="+mn-lt"/>
            </a:endParaRPr>
          </a:p>
          <a:p>
            <a:pPr marL="896937" lvl="1" indent="0" algn="ctr">
              <a:lnSpc>
                <a:spcPct val="100000"/>
              </a:lnSpc>
              <a:spcBef>
                <a:spcPct val="50000"/>
              </a:spcBef>
            </a:pPr>
            <a:r>
              <a:rPr lang="es-ES_tradnl" altLang="es-ES" sz="2400" b="1" dirty="0">
                <a:solidFill>
                  <a:srgbClr val="000099"/>
                </a:solidFill>
                <a:latin typeface="+mn-lt"/>
              </a:rPr>
              <a:t>Secretaria Conjunta</a:t>
            </a:r>
          </a:p>
          <a:p>
            <a:pPr marL="896937" lvl="1" indent="0" algn="just">
              <a:lnSpc>
                <a:spcPct val="100000"/>
              </a:lnSpc>
              <a:spcBef>
                <a:spcPct val="50000"/>
              </a:spcBef>
            </a:pPr>
            <a:endParaRPr lang="es-ES" altLang="es-ES" dirty="0">
              <a:solidFill>
                <a:srgbClr val="000099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endParaRPr lang="es-ES" altLang="es-ES" dirty="0">
              <a:solidFill>
                <a:schemeClr val="accent2"/>
              </a:solidFill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256031" y="1967645"/>
            <a:ext cx="2987041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dirty="0"/>
          </a:p>
        </p:txBody>
      </p:sp>
      <p:pic>
        <p:nvPicPr>
          <p:cNvPr id="12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3FFF8047-B947-451F-B7EB-3E74BAAB3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PO INTERREG V A\Comunicação\logos\FEDR_rgb_PT.png">
            <a:extLst>
              <a:ext uri="{FF2B5EF4-FFF2-40B4-BE49-F238E27FC236}">
                <a16:creationId xmlns:a16="http://schemas.microsoft.com/office/drawing/2014/main" id="{D81A8F3A-B2AD-4582-978E-4CA7EE31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526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053807" cy="4601183"/>
          </a:xfrm>
        </p:spPr>
        <p:txBody>
          <a:bodyPr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3676993" y="794317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1. CONTRATO DE CONCESSÃO DE APOIO FEDER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3672871" y="1548078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2. DECLARAÇÃO ANTIFRAUDE E CÓDIGO ÉTICO E DE CONDUTA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3672871" y="2322435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3. FUNCIONAMENTO DAS PARCERIAS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676987" y="3109149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4. MODIFICAÇÕES DOS PROJETOS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697579" y="3887626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5. RELATÓRIOS DE EXECUÇÃO</a:t>
            </a: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3709933" y="4674339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</a:rPr>
              <a:t>6. OBRIGAÇÕES DE INFORMAÇÃO E COMUNICAÇÃO</a:t>
            </a: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3709933" y="5440458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latin typeface="+mj-lt"/>
              </a:rPr>
              <a:t>7. DOCUMENTAÇÃO DE REFERÊNCIA</a:t>
            </a:r>
          </a:p>
        </p:txBody>
      </p:sp>
      <p:pic>
        <p:nvPicPr>
          <p:cNvPr id="17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3B1CBA4A-8E40-4AB5-B1BD-52B883C91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G:\PO INTERREG V A\Comunicação\logos\FEDR_rgb_PT.png">
            <a:extLst>
              <a:ext uri="{FF2B5EF4-FFF2-40B4-BE49-F238E27FC236}">
                <a16:creationId xmlns:a16="http://schemas.microsoft.com/office/drawing/2014/main" id="{0D061E18-D0ED-469C-9D7A-B5384D6D7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27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803" y="3044249"/>
            <a:ext cx="3048000" cy="164900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550641" y="1524425"/>
            <a:ext cx="496555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PT" dirty="0">
                <a:solidFill>
                  <a:srgbClr val="000099"/>
                </a:solidFill>
              </a:rPr>
              <a:t>Projetos orientados para RESULTADOS tangíveis e quantificáveis através de INDICADORES.</a:t>
            </a:r>
          </a:p>
          <a:p>
            <a:pPr algn="just"/>
            <a:endParaRPr lang="pt-PT" dirty="0">
              <a:solidFill>
                <a:srgbClr val="000099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t-PT" dirty="0">
                <a:solidFill>
                  <a:srgbClr val="000099"/>
                </a:solidFill>
              </a:rPr>
              <a:t>Aumento da QUALIDADE em todas as fases: execução, medição dos resultados e impacto.</a:t>
            </a:r>
          </a:p>
          <a:p>
            <a:pPr algn="just"/>
            <a:endParaRPr lang="pt-PT" dirty="0">
              <a:solidFill>
                <a:srgbClr val="000099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t-PT" dirty="0">
                <a:solidFill>
                  <a:srgbClr val="000099"/>
                </a:solidFill>
              </a:rPr>
              <a:t>Importância da implicação e compromisso do pessoal e formação adequada do mesmo.</a:t>
            </a:r>
          </a:p>
          <a:p>
            <a:pPr marL="285750" indent="-285750" algn="just">
              <a:buFontTx/>
              <a:buChar char="-"/>
            </a:pPr>
            <a:endParaRPr lang="pt-PT" dirty="0">
              <a:solidFill>
                <a:srgbClr val="000099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t-PT" dirty="0">
                <a:solidFill>
                  <a:srgbClr val="000099"/>
                </a:solidFill>
              </a:rPr>
              <a:t>PRINCIPAIS MUDANÇAS nas regras de funcionamento dos programas e projetos	</a:t>
            </a:r>
          </a:p>
          <a:p>
            <a:pPr marL="285750" indent="-285750" algn="just">
              <a:buFontTx/>
              <a:buChar char="-"/>
            </a:pPr>
            <a:endParaRPr lang="es-ES_tradnl" dirty="0">
              <a:solidFill>
                <a:srgbClr val="000099"/>
              </a:solidFill>
            </a:endParaRPr>
          </a:p>
          <a:p>
            <a:pPr marL="285750" indent="-285750" algn="just">
              <a:buFontTx/>
              <a:buChar char="-"/>
            </a:pPr>
            <a:endParaRPr lang="es-ES_tradnl" dirty="0">
              <a:solidFill>
                <a:srgbClr val="000099"/>
              </a:solidFill>
            </a:endParaRPr>
          </a:p>
          <a:p>
            <a:pPr marL="285750" indent="-285750" algn="just">
              <a:buFontTx/>
              <a:buChar char="-"/>
            </a:pPr>
            <a:endParaRPr lang="es-ES_tradnl" dirty="0">
              <a:solidFill>
                <a:srgbClr val="000099"/>
              </a:solidFill>
            </a:endParaRPr>
          </a:p>
          <a:p>
            <a:pPr algn="ctr"/>
            <a:endParaRPr lang="es-ES_tradnl" dirty="0">
              <a:solidFill>
                <a:srgbClr val="000099"/>
              </a:solidFill>
            </a:endParaRPr>
          </a:p>
          <a:p>
            <a:pPr algn="just"/>
            <a:r>
              <a:rPr lang="es-ES_tradnl" b="1" dirty="0">
                <a:solidFill>
                  <a:srgbClr val="000099"/>
                </a:solidFill>
              </a:rPr>
              <a:t>IMPRESCINDÍVEL SEGUIR OS GUÍAS PARA A CORRETA GESTÃO DOS PROJETOS.</a:t>
            </a:r>
          </a:p>
          <a:p>
            <a:pPr algn="just"/>
            <a:endParaRPr lang="es-ES_tradnl" dirty="0">
              <a:solidFill>
                <a:srgbClr val="000099"/>
              </a:solidFill>
            </a:endParaRPr>
          </a:p>
          <a:p>
            <a:pPr marL="285750" indent="-285750" algn="just">
              <a:buFontTx/>
              <a:buChar char="-"/>
            </a:pPr>
            <a:endParaRPr lang="es-ES_tradnl" dirty="0">
              <a:solidFill>
                <a:srgbClr val="000099"/>
              </a:solidFill>
            </a:endParaRPr>
          </a:p>
          <a:p>
            <a:pPr algn="just"/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744" y="4939132"/>
            <a:ext cx="2125362" cy="132959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744" y="1412354"/>
            <a:ext cx="2290119" cy="1451276"/>
          </a:xfrm>
          <a:prstGeom prst="rect">
            <a:avLst/>
          </a:prstGeom>
        </p:spPr>
      </p:pic>
      <p:sp>
        <p:nvSpPr>
          <p:cNvPr id="17" name="Flecha abajo 16"/>
          <p:cNvSpPr/>
          <p:nvPr/>
        </p:nvSpPr>
        <p:spPr>
          <a:xfrm>
            <a:off x="5700584" y="5150850"/>
            <a:ext cx="395416" cy="4530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141F3E57-F3AB-4E5F-BB6A-B5C4EFA3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0641" y="679381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2000" b="1" dirty="0">
                <a:solidFill>
                  <a:srgbClr val="000099"/>
                </a:solidFill>
                <a:cs typeface="Arial" panose="020B0604020202020204" pitchFamily="34" charset="0"/>
              </a:rPr>
              <a:t>DESAFIOS PARA PROJETOS NO PERÍODO 2014-2020</a:t>
            </a:r>
            <a:r>
              <a:rPr lang="es-ES_tradnl" altLang="es-ES" sz="1600" b="1" dirty="0">
                <a:solidFill>
                  <a:srgbClr val="000099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04EC809F-30FB-41A1-85FB-7A28C004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053807" cy="4601183"/>
          </a:xfrm>
        </p:spPr>
        <p:txBody>
          <a:bodyPr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8C5CCB28-8F5D-4FEF-8D0C-2990328BB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PO INTERREG V A\Comunicação\logos\FEDR_rgb_PT.png">
            <a:extLst>
              <a:ext uri="{FF2B5EF4-FFF2-40B4-BE49-F238E27FC236}">
                <a16:creationId xmlns:a16="http://schemas.microsoft.com/office/drawing/2014/main" id="{1221A130-4C22-4EBC-A64B-1F45C8F85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91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489" y="1143000"/>
            <a:ext cx="3040912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59488" y="3429000"/>
            <a:ext cx="3040913" cy="238716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solidFill>
                  <a:srgbClr val="FF9900"/>
                </a:solidFill>
              </a:rPr>
              <a:t>CONTRATO DE CONCESSÃO DE APOIO FEDER</a:t>
            </a:r>
            <a:endParaRPr lang="es-ES" sz="2800" b="1" dirty="0">
              <a:solidFill>
                <a:srgbClr val="FF99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75651" y="728142"/>
            <a:ext cx="7850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 err="1">
                <a:solidFill>
                  <a:srgbClr val="000099"/>
                </a:solidFill>
              </a:rPr>
              <a:t>Assinado</a:t>
            </a:r>
            <a:r>
              <a:rPr lang="es-ES_tradnl" dirty="0">
                <a:solidFill>
                  <a:srgbClr val="000099"/>
                </a:solidFill>
              </a:rPr>
              <a:t> entre a </a:t>
            </a:r>
            <a:r>
              <a:rPr lang="es-ES_tradnl" dirty="0" err="1">
                <a:solidFill>
                  <a:srgbClr val="000099"/>
                </a:solidFill>
              </a:rPr>
              <a:t>Autoridade</a:t>
            </a:r>
            <a:r>
              <a:rPr lang="es-ES_tradnl" dirty="0">
                <a:solidFill>
                  <a:srgbClr val="000099"/>
                </a:solidFill>
              </a:rPr>
              <a:t> de </a:t>
            </a:r>
            <a:r>
              <a:rPr lang="es-ES_tradnl" dirty="0" err="1">
                <a:solidFill>
                  <a:srgbClr val="000099"/>
                </a:solidFill>
              </a:rPr>
              <a:t>Gestão</a:t>
            </a:r>
            <a:r>
              <a:rPr lang="es-ES_tradnl" dirty="0">
                <a:solidFill>
                  <a:srgbClr val="000099"/>
                </a:solidFill>
              </a:rPr>
              <a:t> do Programa e o </a:t>
            </a:r>
            <a:r>
              <a:rPr lang="es-ES_tradnl" dirty="0" err="1">
                <a:solidFill>
                  <a:srgbClr val="000099"/>
                </a:solidFill>
              </a:rPr>
              <a:t>Beneficiário</a:t>
            </a:r>
            <a:r>
              <a:rPr lang="es-ES_tradnl" dirty="0">
                <a:solidFill>
                  <a:srgbClr val="000099"/>
                </a:solidFill>
              </a:rPr>
              <a:t> Principal do </a:t>
            </a:r>
            <a:r>
              <a:rPr lang="es-ES_tradnl" dirty="0" err="1">
                <a:solidFill>
                  <a:srgbClr val="000099"/>
                </a:solidFill>
              </a:rPr>
              <a:t>projeto</a:t>
            </a:r>
            <a:r>
              <a:rPr lang="es-ES_tradnl" dirty="0">
                <a:solidFill>
                  <a:srgbClr val="000099"/>
                </a:solidFill>
              </a:rPr>
              <a:t>. </a:t>
            </a:r>
          </a:p>
          <a:p>
            <a:pPr algn="just"/>
            <a:r>
              <a:rPr lang="es-ES_tradnl" dirty="0" err="1">
                <a:solidFill>
                  <a:srgbClr val="000099"/>
                </a:solidFill>
              </a:rPr>
              <a:t>Regulamenta</a:t>
            </a:r>
            <a:r>
              <a:rPr lang="es-ES_tradnl" dirty="0">
                <a:solidFill>
                  <a:srgbClr val="000099"/>
                </a:solidFill>
              </a:rPr>
              <a:t> as </a:t>
            </a:r>
            <a:r>
              <a:rPr lang="es-ES_tradnl" dirty="0" err="1">
                <a:solidFill>
                  <a:srgbClr val="000099"/>
                </a:solidFill>
              </a:rPr>
              <a:t>condições</a:t>
            </a:r>
            <a:r>
              <a:rPr lang="es-ES_tradnl" dirty="0">
                <a:solidFill>
                  <a:srgbClr val="000099"/>
                </a:solidFill>
              </a:rPr>
              <a:t> de </a:t>
            </a:r>
            <a:r>
              <a:rPr lang="es-ES_tradnl" dirty="0" err="1">
                <a:solidFill>
                  <a:srgbClr val="000099"/>
                </a:solidFill>
              </a:rPr>
              <a:t>execução</a:t>
            </a:r>
            <a:r>
              <a:rPr lang="es-ES_tradnl" dirty="0">
                <a:solidFill>
                  <a:srgbClr val="000099"/>
                </a:solidFill>
              </a:rPr>
              <a:t> e </a:t>
            </a:r>
            <a:r>
              <a:rPr lang="es-ES_tradnl" dirty="0" err="1">
                <a:solidFill>
                  <a:srgbClr val="000099"/>
                </a:solidFill>
              </a:rPr>
              <a:t>acompanhamento</a:t>
            </a:r>
            <a:r>
              <a:rPr lang="es-ES_tradnl" dirty="0">
                <a:solidFill>
                  <a:srgbClr val="000099"/>
                </a:solidFill>
              </a:rPr>
              <a:t> do </a:t>
            </a:r>
            <a:r>
              <a:rPr lang="es-ES_tradnl" dirty="0" err="1">
                <a:solidFill>
                  <a:srgbClr val="000099"/>
                </a:solidFill>
              </a:rPr>
              <a:t>projeto</a:t>
            </a:r>
            <a:r>
              <a:rPr lang="es-ES_tradnl" dirty="0">
                <a:solidFill>
                  <a:srgbClr val="000099"/>
                </a:solidFill>
              </a:rPr>
              <a:t>.</a:t>
            </a:r>
          </a:p>
          <a:p>
            <a:pPr algn="just"/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294274" y="1745941"/>
            <a:ext cx="7432034" cy="4717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altLang="es-ES" sz="1600" dirty="0">
                <a:solidFill>
                  <a:srgbClr val="000099"/>
                </a:solidFill>
              </a:rPr>
              <a:t>Objeto: Formulário do projeto  no SIMAC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altLang="es-ES" sz="1600" dirty="0">
                <a:solidFill>
                  <a:srgbClr val="000099"/>
                </a:solidFill>
              </a:rPr>
              <a:t>Modificações do projeto;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altLang="es-ES" sz="1600" dirty="0">
                <a:solidFill>
                  <a:srgbClr val="000099"/>
                </a:solidFill>
              </a:rPr>
              <a:t> Atribuição de responsabilidades;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altLang="es-ES" sz="1600" dirty="0">
                <a:solidFill>
                  <a:srgbClr val="000099"/>
                </a:solidFill>
              </a:rPr>
              <a:t> Obrigações do Beneficiário Principal: gerais, financeiras e de gestão e controlo, éticas e de conduta;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altLang="es-ES" sz="1600" dirty="0">
                <a:solidFill>
                  <a:srgbClr val="000099"/>
                </a:solidFill>
              </a:rPr>
              <a:t> Plano Financeiro do projeto;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altLang="es-ES" sz="1600" dirty="0">
                <a:solidFill>
                  <a:srgbClr val="000099"/>
                </a:solidFill>
              </a:rPr>
              <a:t>Formas de pagamento: adiantamentos, reembolsos e saldo final;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altLang="es-ES" sz="1600" dirty="0">
                <a:solidFill>
                  <a:srgbClr val="000099"/>
                </a:solidFill>
              </a:rPr>
              <a:t> Condições de pagamento;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altLang="es-ES" sz="1600" dirty="0">
                <a:solidFill>
                  <a:srgbClr val="000099"/>
                </a:solidFill>
              </a:rPr>
              <a:t> Reembolso de apoio comunitário;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altLang="es-ES" sz="1600" dirty="0">
                <a:solidFill>
                  <a:srgbClr val="000099"/>
                </a:solidFill>
              </a:rPr>
              <a:t> Gestão de conflitos;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altLang="es-ES" sz="1600" dirty="0">
                <a:solidFill>
                  <a:srgbClr val="000099"/>
                </a:solidFill>
              </a:rPr>
              <a:t> Renúncia e rescisão;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PT" altLang="es-ES" sz="1600" dirty="0">
                <a:solidFill>
                  <a:srgbClr val="000099"/>
                </a:solidFill>
              </a:rPr>
              <a:t> Duração do projeto.</a:t>
            </a:r>
          </a:p>
          <a:p>
            <a:pPr marL="530225" indent="-530225" algn="just">
              <a:lnSpc>
                <a:spcPct val="80000"/>
              </a:lnSpc>
            </a:pPr>
            <a:endParaRPr lang="es-ES" altLang="es-ES" sz="1800" dirty="0">
              <a:solidFill>
                <a:srgbClr val="000099"/>
              </a:solidFill>
            </a:endParaRPr>
          </a:p>
          <a:p>
            <a:pPr marL="530225" indent="-530225" algn="just">
              <a:lnSpc>
                <a:spcPct val="80000"/>
              </a:lnSpc>
            </a:pPr>
            <a:endParaRPr lang="es-ES" altLang="es-ES" dirty="0">
              <a:solidFill>
                <a:srgbClr val="000099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FD46E09-15C0-4A91-87BD-9CCECD1F4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136" y="5270310"/>
            <a:ext cx="2554224" cy="1293721"/>
          </a:xfrm>
          <a:prstGeom prst="rect">
            <a:avLst/>
          </a:prstGeom>
        </p:spPr>
      </p:pic>
      <p:pic>
        <p:nvPicPr>
          <p:cNvPr id="9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0DEC6F0B-FF95-49C9-83FB-7C923574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PO INTERREG V A\Comunicação\logos\FEDR_rgb_PT.png">
            <a:extLst>
              <a:ext uri="{FF2B5EF4-FFF2-40B4-BE49-F238E27FC236}">
                <a16:creationId xmlns:a16="http://schemas.microsoft.com/office/drawing/2014/main" id="{C0FA6612-2934-4DB5-8CEA-90ED644A7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65715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523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70121" y="1143000"/>
            <a:ext cx="3030279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dirty="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758243" y="909960"/>
            <a:ext cx="8382435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0850" indent="-4508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84250" indent="-87313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5675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747963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7025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7274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846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6418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990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96937" lvl="1" indent="0" algn="just">
              <a:lnSpc>
                <a:spcPct val="100000"/>
              </a:lnSpc>
              <a:spcBef>
                <a:spcPct val="50000"/>
              </a:spcBef>
            </a:pPr>
            <a:r>
              <a:rPr lang="pt-PT" altLang="es-ES" b="1" u="sng" dirty="0">
                <a:solidFill>
                  <a:srgbClr val="000099"/>
                </a:solidFill>
                <a:latin typeface="+mn-lt"/>
              </a:rPr>
              <a:t>Obrigações do Beneficiário Principal:</a:t>
            </a:r>
          </a:p>
          <a:p>
            <a:pPr marL="896937" lvl="1" indent="0" algn="just">
              <a:lnSpc>
                <a:spcPct val="100000"/>
              </a:lnSpc>
              <a:spcBef>
                <a:spcPct val="50000"/>
              </a:spcBef>
            </a:pPr>
            <a:endParaRPr lang="pt-PT" altLang="es-ES" b="1" u="sng" dirty="0">
              <a:solidFill>
                <a:srgbClr val="000099"/>
              </a:solidFill>
              <a:latin typeface="+mn-lt"/>
            </a:endParaRP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PT" altLang="es-ES" dirty="0">
                <a:solidFill>
                  <a:srgbClr val="000099"/>
                </a:solidFill>
                <a:latin typeface="+mn-lt"/>
              </a:rPr>
              <a:t>É responsável por garantir a execução de todo o projeto.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PT" altLang="es-ES" dirty="0">
                <a:solidFill>
                  <a:srgbClr val="000099"/>
                </a:solidFill>
                <a:latin typeface="+mn-lt"/>
              </a:rPr>
              <a:t> Deve assegurar que a despesa declarada pelos beneficiários participantes no  projeto foi efetuada com o objetivo de executar as atividades previstas acordadas.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PT" altLang="es-ES" dirty="0">
                <a:solidFill>
                  <a:srgbClr val="000099"/>
                </a:solidFill>
                <a:latin typeface="+mn-lt"/>
              </a:rPr>
              <a:t>Deve comprovar que a despesa declarada pelos beneficiários participantes no  projeto foi validada pelos  Correspondentes Regionais.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PT" altLang="es-ES" dirty="0">
                <a:solidFill>
                  <a:srgbClr val="000099"/>
                </a:solidFill>
                <a:latin typeface="+mn-lt"/>
              </a:rPr>
              <a:t>Cada beneficiário participante no projeto assumirá a responsabilidade em caso de qualquer irregularidade nas despesas que declarou. 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PT" altLang="es-ES" dirty="0">
                <a:solidFill>
                  <a:srgbClr val="000099"/>
                </a:solidFill>
                <a:latin typeface="+mn-lt"/>
              </a:rPr>
              <a:t>Os conflitos que surgirem entre os parceiros do projeto devem solucionar-se internamente (Acordo de Cooperação Transnacional).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PT" altLang="es-ES" dirty="0">
                <a:solidFill>
                  <a:srgbClr val="000099"/>
                </a:solidFill>
                <a:latin typeface="+mn-lt"/>
              </a:rPr>
              <a:t>No caso dos conflitos persistirem e ficar em causa a boa implementação do projeto, poder-se-á justificar  a rescisão do contrato.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323" y="307616"/>
            <a:ext cx="1136821" cy="989961"/>
          </a:xfrm>
          <a:prstGeom prst="rect">
            <a:avLst/>
          </a:prstGeom>
        </p:spPr>
      </p:pic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BCEAA70C-0635-475B-ADCE-9610C45156BC}"/>
              </a:ext>
            </a:extLst>
          </p:cNvPr>
          <p:cNvSpPr txBox="1">
            <a:spLocks/>
          </p:cNvSpPr>
          <p:nvPr/>
        </p:nvSpPr>
        <p:spPr>
          <a:xfrm>
            <a:off x="159487" y="3429000"/>
            <a:ext cx="3040913" cy="2387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800" b="1" dirty="0">
                <a:solidFill>
                  <a:srgbClr val="FF9900"/>
                </a:solidFill>
              </a:rPr>
              <a:t>CONTRATO DE CONCESSÃO DE APOIO FEDER</a:t>
            </a:r>
            <a:endParaRPr lang="es-ES" sz="2800" b="1" dirty="0">
              <a:solidFill>
                <a:srgbClr val="FF9900"/>
              </a:solidFill>
            </a:endParaRPr>
          </a:p>
        </p:txBody>
      </p:sp>
      <p:pic>
        <p:nvPicPr>
          <p:cNvPr id="9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C15C7A58-F3CB-4C31-AF3B-3448C62C7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PO INTERREG V A\Comunicação\logos\FEDR_rgb_PT.png">
            <a:extLst>
              <a:ext uri="{FF2B5EF4-FFF2-40B4-BE49-F238E27FC236}">
                <a16:creationId xmlns:a16="http://schemas.microsoft.com/office/drawing/2014/main" id="{546D59DB-98D4-4700-B1F5-537A3FF8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559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0121" y="3429000"/>
            <a:ext cx="3030279" cy="238716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solidFill>
                  <a:srgbClr val="FF9900"/>
                </a:solidFill>
              </a:rPr>
              <a:t>DECLARAÇÃO ANTIFRAUDE E CÓDIGO ÉTICO </a:t>
            </a:r>
            <a:endParaRPr lang="es-ES" sz="2800" b="1" dirty="0">
              <a:solidFill>
                <a:srgbClr val="FF9900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000699" y="1636224"/>
            <a:ext cx="8643921" cy="457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0850" indent="-4508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84250" indent="-87313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5675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747963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7025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7274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846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6418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990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PT" altLang="es-ES" sz="2000" dirty="0">
                <a:solidFill>
                  <a:srgbClr val="000099"/>
                </a:solidFill>
                <a:latin typeface="+mn-lt"/>
              </a:rPr>
              <a:t>Importância do compromisso da Autoridade de Gestão e de todos os outros organismos implicados no programa na luta contra a fraude.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PT" altLang="es-ES" sz="2000" dirty="0">
                <a:solidFill>
                  <a:srgbClr val="000099"/>
                </a:solidFill>
                <a:latin typeface="+mn-lt"/>
              </a:rPr>
              <a:t>Estabelece obrigações dos órgãos de gestão e controlo na investigação e transmissão de informação de suspeitas de fraude aos serviços nacionais  responsáveis da luta antifraude.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PT" altLang="es-ES" sz="2000" dirty="0">
                <a:solidFill>
                  <a:srgbClr val="000099"/>
                </a:solidFill>
                <a:latin typeface="+mn-lt"/>
              </a:rPr>
              <a:t>Avaliação do risco de fraude no âmbito do programa por parte do Grupo de Autoavaliação do Risco e estabelecimento de medidas preventivas.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s-ES_tradnl" altLang="es-ES" sz="2000" dirty="0">
              <a:solidFill>
                <a:srgbClr val="000099"/>
              </a:solidFill>
              <a:latin typeface="+mn-lt"/>
            </a:endParaRPr>
          </a:p>
          <a:p>
            <a:pPr marL="896937" lvl="1" indent="0" algn="just">
              <a:lnSpc>
                <a:spcPct val="100000"/>
              </a:lnSpc>
              <a:spcBef>
                <a:spcPct val="50000"/>
              </a:spcBef>
            </a:pPr>
            <a:endParaRPr lang="es-ES_tradnl" altLang="es-ES" dirty="0">
              <a:solidFill>
                <a:srgbClr val="000099"/>
              </a:solidFill>
              <a:latin typeface="+mn-lt"/>
            </a:endParaRPr>
          </a:p>
          <a:p>
            <a:pPr marL="896937" lvl="1" indent="0" algn="just">
              <a:lnSpc>
                <a:spcPct val="100000"/>
              </a:lnSpc>
              <a:spcBef>
                <a:spcPct val="50000"/>
              </a:spcBef>
            </a:pPr>
            <a:endParaRPr lang="es-ES_tradnl" altLang="es-ES" dirty="0">
              <a:solidFill>
                <a:srgbClr val="000099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endParaRPr lang="es-ES" altLang="es-ES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523" y="4655171"/>
            <a:ext cx="3451655" cy="1717717"/>
          </a:xfrm>
          <a:prstGeom prst="rect">
            <a:avLst/>
          </a:prstGeom>
        </p:spPr>
      </p:pic>
      <p:sp>
        <p:nvSpPr>
          <p:cNvPr id="9" name="AutoShape 12">
            <a:extLst>
              <a:ext uri="{FF2B5EF4-FFF2-40B4-BE49-F238E27FC236}">
                <a16:creationId xmlns:a16="http://schemas.microsoft.com/office/drawing/2014/main" id="{6AEEFAAD-857D-41BB-8C21-C484DD26F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618" y="728142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cs typeface="Arial" panose="020B0604020202020204" pitchFamily="34" charset="0"/>
              </a:rPr>
              <a:t>DECLARAÇÃO INSTITUCIONAL CONTRA FRAUDES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926F9C4D-882B-40AC-88ED-B8F7B9DF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143000"/>
            <a:ext cx="3030279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dirty="0"/>
          </a:p>
        </p:txBody>
      </p:sp>
      <p:pic>
        <p:nvPicPr>
          <p:cNvPr id="10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0EB0740C-290D-426C-860E-FF005C572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G:\PO INTERREG V A\Comunicação\logos\FEDR_rgb_PT.png">
            <a:extLst>
              <a:ext uri="{FF2B5EF4-FFF2-40B4-BE49-F238E27FC236}">
                <a16:creationId xmlns:a16="http://schemas.microsoft.com/office/drawing/2014/main" id="{002BFD59-906A-4F88-9047-B914918CA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66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558746" y="1574620"/>
            <a:ext cx="76776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00099"/>
                </a:solidFill>
              </a:rPr>
              <a:t>Princípios éticos e de conduta dos funcionários  públicos que trabalham nos órgãos de gestão, controlo, certificação e pagamento do programa.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PT" altLang="es-ES" sz="2400" dirty="0">
                <a:solidFill>
                  <a:srgbClr val="000099"/>
                </a:solidFill>
              </a:rPr>
              <a:t>Princípios éticos e de conduta dos beneficiários do programa.</a:t>
            </a:r>
          </a:p>
          <a:p>
            <a:pPr marL="1182687" lvl="1" indent="-285750" algn="just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PT" altLang="es-ES" sz="2400" dirty="0">
                <a:solidFill>
                  <a:srgbClr val="000099"/>
                </a:solidFill>
              </a:rPr>
              <a:t>Procedimentos estabelecidos por Espanha e Portugal para as denúncias suspeitas de fraudes ou irregularidades.</a:t>
            </a: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3672871" y="773714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cs typeface="Arial" panose="020B0604020202020204" pitchFamily="34" charset="0"/>
              </a:rPr>
              <a:t>CÓDIGO ÉTICO E DE CONDUTA DO PROGRAMA</a:t>
            </a:r>
            <a:endParaRPr lang="es-ES_tradnl" altLang="es-ES" sz="1600" b="1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81348" y="5888272"/>
            <a:ext cx="8052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96937" lvl="1" indent="0" algn="just">
              <a:lnSpc>
                <a:spcPct val="100000"/>
              </a:lnSpc>
              <a:spcBef>
                <a:spcPct val="50000"/>
              </a:spcBef>
            </a:pPr>
            <a:r>
              <a:rPr lang="pt-PT" i="1" u="sng" dirty="0">
                <a:solidFill>
                  <a:srgbClr val="002060"/>
                </a:solidFill>
              </a:rPr>
              <a:t>www.mac-interreg.org/PROGRAMAMAC2014-2020/Luchacontraelfraude</a:t>
            </a:r>
            <a:endParaRPr lang="es-ES" altLang="es-ES" sz="2400" i="1" u="sng" dirty="0">
              <a:solidFill>
                <a:srgbClr val="002060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2AC22486-44A5-47E3-BDEF-4E7368C2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143000"/>
            <a:ext cx="3030279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dirty="0"/>
          </a:p>
        </p:txBody>
      </p:sp>
      <p:sp>
        <p:nvSpPr>
          <p:cNvPr id="14" name="Marcador de Posição do Texto 13">
            <a:extLst>
              <a:ext uri="{FF2B5EF4-FFF2-40B4-BE49-F238E27FC236}">
                <a16:creationId xmlns:a16="http://schemas.microsoft.com/office/drawing/2014/main" id="{9905D5B6-5A62-471B-8C7C-9306054A8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64C28453-0115-41B4-BD41-4FDDB3779D0E}"/>
              </a:ext>
            </a:extLst>
          </p:cNvPr>
          <p:cNvSpPr txBox="1">
            <a:spLocks/>
          </p:cNvSpPr>
          <p:nvPr/>
        </p:nvSpPr>
        <p:spPr>
          <a:xfrm>
            <a:off x="170121" y="3429000"/>
            <a:ext cx="3030279" cy="2387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800" b="1">
                <a:solidFill>
                  <a:srgbClr val="FF9900"/>
                </a:solidFill>
              </a:rPr>
              <a:t>DECLARAÇÃO ANTIFRAUDE E CÓDIGO ÉTICO </a:t>
            </a:r>
            <a:endParaRPr lang="es-ES" sz="2800" b="1" dirty="0">
              <a:solidFill>
                <a:srgbClr val="FF9900"/>
              </a:solidFill>
            </a:endParaRPr>
          </a:p>
        </p:txBody>
      </p:sp>
      <p:pic>
        <p:nvPicPr>
          <p:cNvPr id="12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F637CC78-EDD7-439D-A4C1-D016A3A7D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G:\PO INTERREG V A\Comunicação\logos\FEDR_rgb_PT.png">
            <a:extLst>
              <a:ext uri="{FF2B5EF4-FFF2-40B4-BE49-F238E27FC236}">
                <a16:creationId xmlns:a16="http://schemas.microsoft.com/office/drawing/2014/main" id="{89D35ED7-02C1-4B03-BA93-F73F8EA14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60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642218" y="1843378"/>
            <a:ext cx="1477330" cy="1915249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404730" y="2351898"/>
            <a:ext cx="580575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PT" altLang="es-ES" b="1" u="sng" dirty="0">
                <a:solidFill>
                  <a:srgbClr val="000099"/>
                </a:solidFill>
                <a:latin typeface="+mn-lt"/>
              </a:rPr>
              <a:t>Coordenação</a:t>
            </a:r>
            <a:r>
              <a:rPr lang="pt-PT" altLang="es-ES" dirty="0">
                <a:solidFill>
                  <a:srgbClr val="000099"/>
                </a:solidFill>
                <a:latin typeface="+mn-lt"/>
              </a:rPr>
              <a:t> do projeto entre todos os participantes (beneficiários FEDER, participantes de Países Terceiros do programa e Associados)</a:t>
            </a: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endParaRPr lang="pt-PT" altLang="es-ES" dirty="0">
              <a:solidFill>
                <a:srgbClr val="000099"/>
              </a:solidFill>
              <a:latin typeface="+mn-lt"/>
            </a:endParaRP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PT" altLang="es-ES" dirty="0">
                <a:solidFill>
                  <a:srgbClr val="000099"/>
                </a:solidFill>
                <a:latin typeface="+mn-lt"/>
              </a:rPr>
              <a:t>Deve implementar um sistema de </a:t>
            </a:r>
            <a:r>
              <a:rPr lang="pt-PT" altLang="es-ES" b="1" u="sng" dirty="0">
                <a:solidFill>
                  <a:srgbClr val="000099"/>
                </a:solidFill>
                <a:latin typeface="+mn-lt"/>
              </a:rPr>
              <a:t>comunicação</a:t>
            </a:r>
            <a:r>
              <a:rPr lang="pt-PT" altLang="es-ES" dirty="0">
                <a:solidFill>
                  <a:srgbClr val="000099"/>
                </a:solidFill>
                <a:latin typeface="+mn-lt"/>
              </a:rPr>
              <a:t> permanente e eficaz entre todos os participantes do projeto.</a:t>
            </a: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endParaRPr lang="pt-PT" altLang="es-ES" dirty="0">
              <a:solidFill>
                <a:srgbClr val="000099"/>
              </a:solidFill>
              <a:latin typeface="+mn-lt"/>
            </a:endParaRP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PT" altLang="es-ES" dirty="0">
                <a:solidFill>
                  <a:srgbClr val="000099"/>
                </a:solidFill>
                <a:latin typeface="+mn-lt"/>
              </a:rPr>
              <a:t>Deve garantir o </a:t>
            </a:r>
            <a:r>
              <a:rPr lang="pt-PT" altLang="es-ES" b="1" u="sng" dirty="0">
                <a:solidFill>
                  <a:srgbClr val="000099"/>
                </a:solidFill>
                <a:latin typeface="+mn-lt"/>
              </a:rPr>
              <a:t>cumprimento</a:t>
            </a:r>
            <a:r>
              <a:rPr lang="pt-PT" altLang="es-ES" dirty="0">
                <a:solidFill>
                  <a:srgbClr val="000099"/>
                </a:solidFill>
                <a:latin typeface="+mn-lt"/>
              </a:rPr>
              <a:t> do cronograma do projeto e os prazos de execução.</a:t>
            </a:r>
            <a:endParaRPr lang="pt-PT" altLang="es-ES" dirty="0">
              <a:solidFill>
                <a:schemeClr val="accent2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115" y="3809396"/>
            <a:ext cx="1324211" cy="985278"/>
          </a:xfrm>
          <a:prstGeom prst="rect">
            <a:avLst/>
          </a:prstGeom>
        </p:spPr>
      </p:pic>
      <p:sp>
        <p:nvSpPr>
          <p:cNvPr id="14" name="Flecha derecha 13"/>
          <p:cNvSpPr/>
          <p:nvPr/>
        </p:nvSpPr>
        <p:spPr>
          <a:xfrm>
            <a:off x="3988016" y="1190989"/>
            <a:ext cx="754380" cy="208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2979" y="5118962"/>
            <a:ext cx="1132485" cy="98527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9A5F64C-262A-41D5-A253-105AC1DA3917}"/>
              </a:ext>
            </a:extLst>
          </p:cNvPr>
          <p:cNvSpPr txBox="1"/>
          <p:nvPr/>
        </p:nvSpPr>
        <p:spPr>
          <a:xfrm>
            <a:off x="3810015" y="807331"/>
            <a:ext cx="7877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es-ES" dirty="0">
                <a:solidFill>
                  <a:srgbClr val="000099"/>
                </a:solidFill>
              </a:rPr>
              <a:t>O Beneficiário Principal, </a:t>
            </a:r>
            <a:r>
              <a:rPr lang="pt-PT" altLang="es-ES" b="1" u="sng" dirty="0">
                <a:solidFill>
                  <a:srgbClr val="000099"/>
                </a:solidFill>
              </a:rPr>
              <a:t>responsável geral do projeto </a:t>
            </a:r>
            <a:r>
              <a:rPr lang="pt-PT" altLang="es-ES" dirty="0">
                <a:solidFill>
                  <a:srgbClr val="000099"/>
                </a:solidFill>
              </a:rPr>
              <a:t>		</a:t>
            </a:r>
          </a:p>
          <a:p>
            <a:r>
              <a:rPr lang="pt-PT" altLang="es-ES" dirty="0">
                <a:solidFill>
                  <a:srgbClr val="000099"/>
                </a:solidFill>
              </a:rPr>
              <a:t>		Autoridade de Gestão, Correspondentes Regionais e Nacionais, Autoridade de Pagamento e Certificação e  Autoridade de Auditoria, Comissão Europeia.</a:t>
            </a:r>
          </a:p>
          <a:p>
            <a:endParaRPr lang="pt-PT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BF60741C-E942-4A82-BC7D-95D47302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1143000"/>
            <a:ext cx="3030279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dirty="0"/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B619E909-7272-437E-9717-B1B4A2C2408E}"/>
              </a:ext>
            </a:extLst>
          </p:cNvPr>
          <p:cNvSpPr txBox="1">
            <a:spLocks/>
          </p:cNvSpPr>
          <p:nvPr/>
        </p:nvSpPr>
        <p:spPr>
          <a:xfrm>
            <a:off x="170121" y="3429000"/>
            <a:ext cx="3030279" cy="2387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600" b="1" dirty="0">
                <a:solidFill>
                  <a:srgbClr val="FF9900"/>
                </a:solidFill>
              </a:rPr>
              <a:t>FUNCIONAMENTO DA PARCERIA</a:t>
            </a:r>
            <a:endParaRPr lang="es-ES" sz="2600" b="1" dirty="0">
              <a:solidFill>
                <a:srgbClr val="FF9900"/>
              </a:solidFill>
            </a:endParaRPr>
          </a:p>
        </p:txBody>
      </p:sp>
      <p:pic>
        <p:nvPicPr>
          <p:cNvPr id="12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6AE9465E-0D58-4269-879E-8D6B92BB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G:\PO INTERREG V A\Comunicação\logos\FEDR_rgb_PT.png">
            <a:extLst>
              <a:ext uri="{FF2B5EF4-FFF2-40B4-BE49-F238E27FC236}">
                <a16:creationId xmlns:a16="http://schemas.microsoft.com/office/drawing/2014/main" id="{135ADB9B-547A-4689-A650-7305CF2D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462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solidFill>
                  <a:srgbClr val="FF9900"/>
                </a:solidFill>
              </a:rPr>
              <a:t>MODIFICAÇÕES DOS PROJETOS</a:t>
            </a:r>
            <a:endParaRPr lang="es-ES" sz="2800" b="1" dirty="0">
              <a:solidFill>
                <a:srgbClr val="FF9900"/>
              </a:solidFill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70121" y="1143000"/>
            <a:ext cx="3030279" cy="2377440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BÁSICA PARA A IMPLEMENTAÇÃO DOS PROJETOS</a:t>
            </a:r>
            <a:endParaRPr lang="es-ES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610" y="3520440"/>
            <a:ext cx="1598141" cy="245963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40495" y="1357038"/>
            <a:ext cx="8147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_tradnl" altLang="es-ES" i="1" u="sng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www.mac-interreg.org/</a:t>
            </a:r>
            <a:r>
              <a:rPr lang="es-ES_tradnl" altLang="es-ES" i="1" u="sng" dirty="0">
                <a:solidFill>
                  <a:srgbClr val="0070C0"/>
                </a:solidFill>
              </a:rPr>
              <a:t> </a:t>
            </a:r>
            <a:r>
              <a:rPr lang="es-ES_tradnl" altLang="es-ES" i="1" u="sng" dirty="0" err="1">
                <a:solidFill>
                  <a:srgbClr val="0070C0"/>
                </a:solidFill>
              </a:rPr>
              <a:t>Projetos</a:t>
            </a:r>
            <a:r>
              <a:rPr lang="es-ES_tradnl" altLang="es-ES" i="1" u="sng" dirty="0">
                <a:solidFill>
                  <a:srgbClr val="0070C0"/>
                </a:solidFill>
              </a:rPr>
              <a:t> aprobados/</a:t>
            </a:r>
            <a:r>
              <a:rPr lang="es-ES_tradnl" altLang="es-ES" i="1" u="sng" dirty="0" err="1">
                <a:solidFill>
                  <a:srgbClr val="0070C0"/>
                </a:solidFill>
              </a:rPr>
              <a:t>Gestão</a:t>
            </a:r>
            <a:r>
              <a:rPr lang="es-ES_tradnl" altLang="es-ES" i="1" u="sng" dirty="0">
                <a:solidFill>
                  <a:srgbClr val="0070C0"/>
                </a:solidFill>
              </a:rPr>
              <a:t> de </a:t>
            </a:r>
            <a:r>
              <a:rPr lang="es-ES_tradnl" altLang="es-ES" i="1" u="sng" dirty="0" err="1">
                <a:solidFill>
                  <a:srgbClr val="0070C0"/>
                </a:solidFill>
              </a:rPr>
              <a:t>modificações</a:t>
            </a:r>
            <a:endParaRPr lang="es-ES_tradnl" altLang="es-ES" i="1" u="sng" dirty="0">
              <a:solidFill>
                <a:srgbClr val="0070C0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endParaRPr lang="es-ES_tradnl" altLang="es-ES" i="1" u="sng" dirty="0">
              <a:solidFill>
                <a:srgbClr val="0070C0"/>
              </a:solidFill>
            </a:endParaRPr>
          </a:p>
          <a:p>
            <a:pPr lvl="1" algn="just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PT" altLang="es-ES" dirty="0">
                <a:solidFill>
                  <a:srgbClr val="000099"/>
                </a:solidFill>
              </a:rPr>
              <a:t>O Beneficiário Principal deve seguir os seguintes passos: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325" y="2493753"/>
            <a:ext cx="53990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2">
            <a:extLst>
              <a:ext uri="{FF2B5EF4-FFF2-40B4-BE49-F238E27FC236}">
                <a16:creationId xmlns:a16="http://schemas.microsoft.com/office/drawing/2014/main" id="{19384215-43CB-443E-8BE1-A94FD707A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443" y="706647"/>
            <a:ext cx="7831266" cy="684212"/>
          </a:xfrm>
          <a:prstGeom prst="bevel">
            <a:avLst>
              <a:gd name="adj" fmla="val 125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s-ES_tradnl" altLang="es-ES" sz="1600" b="1" dirty="0">
                <a:solidFill>
                  <a:srgbClr val="000099"/>
                </a:solidFill>
                <a:cs typeface="Arial" panose="020B0604020202020204" pitchFamily="34" charset="0"/>
              </a:rPr>
              <a:t>GUIA PARA A MODIFICAÇÃO DOS PROJETOS</a:t>
            </a:r>
          </a:p>
        </p:txBody>
      </p:sp>
      <p:pic>
        <p:nvPicPr>
          <p:cNvPr id="11" name="Picture 2" descr="G:\PO INTERREG V A\Comunicação\logos\logo-ancho_MAC 2014-2020_rgb_PT.png">
            <a:extLst>
              <a:ext uri="{FF2B5EF4-FFF2-40B4-BE49-F238E27FC236}">
                <a16:creationId xmlns:a16="http://schemas.microsoft.com/office/drawing/2014/main" id="{B8D4AD4E-0702-4455-B4F9-592DC49E2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" y="6097398"/>
            <a:ext cx="3085365" cy="7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PO INTERREG V A\Comunicação\logos\FEDR_rgb_PT.png">
            <a:extLst>
              <a:ext uri="{FF2B5EF4-FFF2-40B4-BE49-F238E27FC236}">
                <a16:creationId xmlns:a16="http://schemas.microsoft.com/office/drawing/2014/main" id="{55FDC3E3-008A-4DA1-87B9-801A2F715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8" y="44450"/>
            <a:ext cx="255428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3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Marco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TM03457475[[fn=Marco]]</Template>
  <TotalTime>2151</TotalTime>
  <Words>1110</Words>
  <Application>Microsoft Office PowerPoint</Application>
  <PresentationFormat>Ecrã Panorâmico</PresentationFormat>
  <Paragraphs>167</Paragraphs>
  <Slides>16</Slides>
  <Notes>16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2" baseType="lpstr">
      <vt:lpstr>Arial</vt:lpstr>
      <vt:lpstr>Calibri</vt:lpstr>
      <vt:lpstr>Corbel</vt:lpstr>
      <vt:lpstr>Wingdings</vt:lpstr>
      <vt:lpstr>Wingdings 2</vt:lpstr>
      <vt:lpstr>Marco</vt:lpstr>
      <vt:lpstr>Jornada Técnica para os beneficiários dos projetos aprovados na 2ª convocatória do Programa INTERREG MAC 2014-2020</vt:lpstr>
      <vt:lpstr>INFORMAÇÃO BÁSICA PARA A IMPLEMENTAÇÃO DOS PROJETOS</vt:lpstr>
      <vt:lpstr>INFORMAÇÃO BÁSICA PARA A IMPLEMENTAÇÃO DOS PROJETOS</vt:lpstr>
      <vt:lpstr>INFORMAÇÃO BÁSICA PARA A IMPLEMENTAÇÃO DOS PROJETOS</vt:lpstr>
      <vt:lpstr>INFORMAÇÃO BÁSICA PARA A IMPLEMENTAÇÃO DOS PROJETOS</vt:lpstr>
      <vt:lpstr>INFORMAÇÃO BÁSICA PARA A IMPLEMENTAÇÃO DOS PROJETOS</vt:lpstr>
      <vt:lpstr>INFORMAÇÃO BÁSICA PARA A IMPLEMENTAÇÃO DOS PROJETOS</vt:lpstr>
      <vt:lpstr>INFORMAÇÃO BÁSICA PARA A IMPLEMENTAÇÃO DOS PROJETOS</vt:lpstr>
      <vt:lpstr>INFORMAÇÃO BÁSICA PARA A IMPLEMENTAÇÃO DOS PROJETOS</vt:lpstr>
      <vt:lpstr>INFORMAÇÃO BÁSICA PARA A IMPLEMENTAÇÃO DOS PROJETOS</vt:lpstr>
      <vt:lpstr>INFORMAÇÃO BÁSICA PARA A IMPLEMENTAÇÃO DOS PROJETOS</vt:lpstr>
      <vt:lpstr>INFORMAÇÃO BÁSICA PARA A IMPLEMENTAÇÃO DOS PROJETOS</vt:lpstr>
      <vt:lpstr>INFORMAÇÃO BÁSICA PARA A IMPLEMENTAÇÃO DOS PROJETOS</vt:lpstr>
      <vt:lpstr>INFORMAÇÃO BÁSICA PARA A IMPLEMENTAÇÃO DOS PROJETOS</vt:lpstr>
      <vt:lpstr>INFORMAÇÃO BÁSICA PARA A IMPLEMENTAÇÃO DOS PROJETOS</vt:lpstr>
      <vt:lpstr>INFORMAÇÃO BÁSICA PARA A IMPLEMENTAÇÃO DOS PROJETOS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Jornadas Lanzamiento Interreg MAC 2014-2020</dc:title>
  <dc:creator>Mercedes Palancar</dc:creator>
  <cp:lastModifiedBy>Luis Leixo</cp:lastModifiedBy>
  <cp:revision>201</cp:revision>
  <cp:lastPrinted>2017-03-15T15:52:54Z</cp:lastPrinted>
  <dcterms:created xsi:type="dcterms:W3CDTF">2015-12-21T13:16:32Z</dcterms:created>
  <dcterms:modified xsi:type="dcterms:W3CDTF">2019-10-22T08:54:00Z</dcterms:modified>
</cp:coreProperties>
</file>