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25"/>
  </p:notesMasterIdLst>
  <p:sldIdLst>
    <p:sldId id="256" r:id="rId2"/>
    <p:sldId id="259" r:id="rId3"/>
    <p:sldId id="282" r:id="rId4"/>
    <p:sldId id="265" r:id="rId5"/>
    <p:sldId id="266" r:id="rId6"/>
    <p:sldId id="275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6" r:id="rId16"/>
    <p:sldId id="277" r:id="rId17"/>
    <p:sldId id="278" r:id="rId18"/>
    <p:sldId id="279" r:id="rId19"/>
    <p:sldId id="280" r:id="rId20"/>
    <p:sldId id="283" r:id="rId21"/>
    <p:sldId id="284" r:id="rId22"/>
    <p:sldId id="285" r:id="rId23"/>
    <p:sldId id="281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C8DEF8"/>
    <a:srgbClr val="FF9900"/>
    <a:srgbClr val="A0D0BA"/>
    <a:srgbClr val="98BAA9"/>
    <a:srgbClr val="F9FBFA"/>
    <a:srgbClr val="213F22"/>
    <a:srgbClr val="FFDE53"/>
    <a:srgbClr val="005696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1" d="100"/>
          <a:sy n="81" d="100"/>
        </p:scale>
        <p:origin x="553" y="6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51275D-B0F6-49EB-8511-A5F771231236}" type="datetimeFigureOut">
              <a:rPr lang="es-ES" smtClean="0"/>
              <a:t>22/10/2019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87066B-77C7-4DFC-8A79-B066F6F1288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1556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43A2D-DBBD-4FE5-8C8C-78C299E41A95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1060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10/22/2019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10/22/2019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10/22/2019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10/22/2019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10/22/2019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7" Type="http://schemas.openxmlformats.org/officeDocument/2006/relationships/image" Target="../media/image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.png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7.emf"/><Relationship Id="rId7" Type="http://schemas.openxmlformats.org/officeDocument/2006/relationships/image" Target="../media/image1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9.emf"/><Relationship Id="rId7" Type="http://schemas.openxmlformats.org/officeDocument/2006/relationships/image" Target="../media/image1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7" Type="http://schemas.openxmlformats.org/officeDocument/2006/relationships/image" Target="../media/image3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.png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30533" y="559302"/>
            <a:ext cx="7884682" cy="3255264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sz="4800" dirty="0"/>
              <a:t>Jornada Técnica para os </a:t>
            </a:r>
            <a:r>
              <a:rPr lang="es-ES_tradnl" sz="4800" dirty="0" err="1"/>
              <a:t>beneficiários</a:t>
            </a:r>
            <a:r>
              <a:rPr lang="es-ES_tradnl" sz="4800" dirty="0"/>
              <a:t> de </a:t>
            </a:r>
            <a:r>
              <a:rPr lang="es-ES_tradnl" sz="4800" dirty="0" err="1"/>
              <a:t>projetos</a:t>
            </a:r>
            <a:r>
              <a:rPr lang="es-ES_tradnl" sz="4800" dirty="0"/>
              <a:t> </a:t>
            </a:r>
            <a:r>
              <a:rPr lang="es-ES_tradnl" sz="4800" dirty="0" err="1"/>
              <a:t>aprovados</a:t>
            </a:r>
            <a:r>
              <a:rPr lang="es-ES_tradnl" sz="4800" dirty="0"/>
              <a:t> </a:t>
            </a:r>
            <a:r>
              <a:rPr lang="es-ES_tradnl" sz="4800" dirty="0" err="1"/>
              <a:t>na</a:t>
            </a:r>
            <a:r>
              <a:rPr lang="es-ES_tradnl" sz="4800" dirty="0"/>
              <a:t> 2ª </a:t>
            </a:r>
            <a:r>
              <a:rPr lang="es-ES_tradnl" sz="4800" dirty="0" err="1"/>
              <a:t>convocatória</a:t>
            </a:r>
            <a:r>
              <a:rPr lang="es-ES_tradnl" sz="4800" dirty="0"/>
              <a:t> do Programa INTERREG MAC 2014-2020</a:t>
            </a:r>
            <a:endParaRPr lang="es-ES" sz="4800" dirty="0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1100015" y="4494362"/>
            <a:ext cx="7315200" cy="1242204"/>
          </a:xfrm>
        </p:spPr>
        <p:txBody>
          <a:bodyPr>
            <a:normAutofit lnSpcReduction="10000"/>
          </a:bodyPr>
          <a:lstStyle/>
          <a:p>
            <a:pPr algn="r"/>
            <a:endParaRPr lang="es-ES_tradnl" b="1" i="1" dirty="0"/>
          </a:p>
          <a:p>
            <a:pPr algn="r"/>
            <a:endParaRPr lang="es-ES_tradnl" b="1" i="1" dirty="0"/>
          </a:p>
          <a:p>
            <a:pPr algn="r"/>
            <a:r>
              <a:rPr lang="es-ES_tradnl" b="1" i="1" dirty="0"/>
              <a:t>23 de </a:t>
            </a:r>
            <a:r>
              <a:rPr lang="es-ES_tradnl" b="1" i="1" dirty="0" err="1"/>
              <a:t>outubro</a:t>
            </a:r>
            <a:r>
              <a:rPr lang="es-ES_tradnl" b="1" i="1" dirty="0"/>
              <a:t> de 2019-Funchal, Madeira</a:t>
            </a:r>
          </a:p>
          <a:p>
            <a:endParaRPr lang="es-ES_tradnl" b="1" dirty="0"/>
          </a:p>
          <a:p>
            <a:endParaRPr lang="es-ES" b="1" dirty="0"/>
          </a:p>
        </p:txBody>
      </p:sp>
      <p:pic>
        <p:nvPicPr>
          <p:cNvPr id="8" name="Picture 3" descr="G:\PO INTERREG V A\Comunicação\logos\FEDR_rgb_PT.png">
            <a:extLst>
              <a:ext uri="{FF2B5EF4-FFF2-40B4-BE49-F238E27FC236}">
                <a16:creationId xmlns:a16="http://schemas.microsoft.com/office/drawing/2014/main" id="{E924A4B9-9312-4F83-8553-AA665E163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3262" y="980016"/>
            <a:ext cx="2554287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G:\PO INTERREG V A\Comunicação\logos\logo-alto_MAC 2014-2020_rgb_PT.png">
            <a:extLst>
              <a:ext uri="{FF2B5EF4-FFF2-40B4-BE49-F238E27FC236}">
                <a16:creationId xmlns:a16="http://schemas.microsoft.com/office/drawing/2014/main" id="{10F4E0AA-49B4-40EE-9E05-699D19CAA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3263" y="4417473"/>
            <a:ext cx="2322918" cy="147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47498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46774" y="3437004"/>
            <a:ext cx="2843897" cy="2379161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s-ES_tradnl" sz="2000" b="1" dirty="0">
                <a:solidFill>
                  <a:srgbClr val="FF9900"/>
                </a:solidFill>
              </a:rPr>
              <a:t>TAREFAS DO PROJETO</a:t>
            </a:r>
            <a:endParaRPr lang="es-ES" sz="2000" b="1" dirty="0">
              <a:solidFill>
                <a:srgbClr val="FF9900"/>
              </a:solidFill>
            </a:endParaRPr>
          </a:p>
        </p:txBody>
      </p:sp>
      <p:sp>
        <p:nvSpPr>
          <p:cNvPr id="55" name="Título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ctr">
            <a:normAutofit/>
          </a:bodyPr>
          <a:lstStyle/>
          <a:p>
            <a:pPr algn="ctr"/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SIMAC</a:t>
            </a:r>
            <a:r>
              <a:rPr lang="es-ES_tradnl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</a:t>
            </a:r>
            <a:endParaRPr lang="es-ES" sz="3800" dirty="0"/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4805891"/>
              </p:ext>
            </p:extLst>
          </p:nvPr>
        </p:nvGraphicFramePr>
        <p:xfrm>
          <a:off x="3691107" y="798406"/>
          <a:ext cx="783126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31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dirty="0">
                          <a:solidFill>
                            <a:srgbClr val="002060"/>
                          </a:solidFill>
                        </a:rPr>
                        <a:t>CRIAÇÃO</a:t>
                      </a:r>
                      <a:r>
                        <a:rPr lang="es-ES_tradnl" baseline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s-ES_tradnl" dirty="0">
                          <a:solidFill>
                            <a:srgbClr val="002060"/>
                          </a:solidFill>
                        </a:rPr>
                        <a:t>DE DESPESAS PAGAS</a:t>
                      </a:r>
                    </a:p>
                  </a:txBody>
                  <a:tcPr>
                    <a:solidFill>
                      <a:srgbClr val="C8D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1106" y="1503148"/>
            <a:ext cx="7696243" cy="2357652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3774233" y="4026419"/>
            <a:ext cx="7613115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dirty="0"/>
              <a:t>Os </a:t>
            </a:r>
            <a:r>
              <a:rPr lang="es-ES" dirty="0" err="1"/>
              <a:t>beneficiários</a:t>
            </a:r>
            <a:r>
              <a:rPr lang="es-ES" dirty="0"/>
              <a:t> dos </a:t>
            </a:r>
            <a:r>
              <a:rPr lang="es-ES" dirty="0" err="1"/>
              <a:t>projetos</a:t>
            </a:r>
            <a:r>
              <a:rPr lang="es-ES" dirty="0"/>
              <a:t> </a:t>
            </a:r>
            <a:r>
              <a:rPr lang="es-ES" dirty="0" err="1"/>
              <a:t>podem</a:t>
            </a:r>
            <a:r>
              <a:rPr lang="es-ES" dirty="0"/>
              <a:t> ir </a:t>
            </a:r>
            <a:r>
              <a:rPr lang="es-ES" dirty="0" err="1"/>
              <a:t>introduzindo</a:t>
            </a:r>
            <a:r>
              <a:rPr lang="es-ES" dirty="0"/>
              <a:t> as </a:t>
            </a:r>
            <a:r>
              <a:rPr lang="es-ES" dirty="0" err="1"/>
              <a:t>despesas</a:t>
            </a:r>
            <a:r>
              <a:rPr lang="es-ES" dirty="0"/>
              <a:t> </a:t>
            </a:r>
            <a:r>
              <a:rPr lang="es-ES" dirty="0" err="1"/>
              <a:t>já</a:t>
            </a:r>
            <a:r>
              <a:rPr lang="es-ES" dirty="0"/>
              <a:t> pagas à medida que </a:t>
            </a:r>
            <a:r>
              <a:rPr lang="es-ES" dirty="0" err="1"/>
              <a:t>vão</a:t>
            </a:r>
            <a:r>
              <a:rPr lang="es-ES" dirty="0"/>
              <a:t> </a:t>
            </a:r>
            <a:r>
              <a:rPr lang="es-ES" dirty="0" err="1"/>
              <a:t>executando</a:t>
            </a:r>
            <a:r>
              <a:rPr lang="es-ES" dirty="0"/>
              <a:t> e, </a:t>
            </a:r>
            <a:r>
              <a:rPr lang="es-ES" dirty="0" err="1"/>
              <a:t>quando</a:t>
            </a:r>
            <a:r>
              <a:rPr lang="es-ES" dirty="0"/>
              <a:t> </a:t>
            </a:r>
            <a:r>
              <a:rPr lang="es-ES" dirty="0" err="1"/>
              <a:t>necessário</a:t>
            </a:r>
            <a:r>
              <a:rPr lang="es-ES" dirty="0"/>
              <a:t> ,de </a:t>
            </a:r>
            <a:r>
              <a:rPr lang="es-ES" dirty="0" err="1"/>
              <a:t>acordo</a:t>
            </a:r>
            <a:r>
              <a:rPr lang="es-ES" dirty="0"/>
              <a:t> </a:t>
            </a:r>
            <a:r>
              <a:rPr lang="es-ES" dirty="0" err="1"/>
              <a:t>com</a:t>
            </a:r>
            <a:r>
              <a:rPr lang="es-ES" dirty="0"/>
              <a:t> o </a:t>
            </a:r>
            <a:r>
              <a:rPr lang="es-ES" dirty="0" err="1"/>
              <a:t>calendário</a:t>
            </a:r>
            <a:r>
              <a:rPr lang="es-ES" dirty="0"/>
              <a:t> </a:t>
            </a:r>
            <a:r>
              <a:rPr lang="es-ES" dirty="0" err="1"/>
              <a:t>estabelecido</a:t>
            </a:r>
            <a:r>
              <a:rPr lang="es-ES" dirty="0"/>
              <a:t> e, criar a </a:t>
            </a:r>
            <a:r>
              <a:rPr lang="es-ES" dirty="0" err="1"/>
              <a:t>Declaração</a:t>
            </a:r>
            <a:r>
              <a:rPr lang="es-ES" dirty="0"/>
              <a:t> de </a:t>
            </a:r>
            <a:r>
              <a:rPr lang="es-ES" dirty="0" err="1"/>
              <a:t>Despesas</a:t>
            </a:r>
            <a:r>
              <a:rPr lang="es-ES" dirty="0"/>
              <a:t> Pagas (DDP),agrupando as </a:t>
            </a:r>
            <a:r>
              <a:rPr lang="es-ES" dirty="0" err="1"/>
              <a:t>despesas</a:t>
            </a:r>
            <a:r>
              <a:rPr lang="es-ES" dirty="0"/>
              <a:t> pagas a </a:t>
            </a:r>
            <a:r>
              <a:rPr lang="es-ES" dirty="0" err="1"/>
              <a:t>apresentar</a:t>
            </a:r>
            <a:r>
              <a:rPr lang="es-ES" dirty="0"/>
              <a:t>.</a:t>
            </a:r>
          </a:p>
        </p:txBody>
      </p:sp>
      <p:pic>
        <p:nvPicPr>
          <p:cNvPr id="10" name="Picture 3" descr="G:\PO INTERREG V A\Comunicação\logos\FEDR_rgb_PT.png">
            <a:extLst>
              <a:ext uri="{FF2B5EF4-FFF2-40B4-BE49-F238E27FC236}">
                <a16:creationId xmlns:a16="http://schemas.microsoft.com/office/drawing/2014/main" id="{96545A35-5948-4E6D-85AA-8334BB7B2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78" y="44450"/>
            <a:ext cx="2554287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G:\PO INTERREG V A\Comunicação\logos\logo-ancho_MAC 2014-2020_rgb_PT.png">
            <a:extLst>
              <a:ext uri="{FF2B5EF4-FFF2-40B4-BE49-F238E27FC236}">
                <a16:creationId xmlns:a16="http://schemas.microsoft.com/office/drawing/2014/main" id="{15A57CB3-BE83-4F57-93F7-BBBC28A4F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07" y="6097398"/>
            <a:ext cx="3085365" cy="75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68979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46774" y="3437004"/>
            <a:ext cx="2843897" cy="2379161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s-ES_tradnl" sz="2000" b="1" dirty="0">
                <a:solidFill>
                  <a:srgbClr val="FF9900"/>
                </a:solidFill>
              </a:rPr>
              <a:t>TAREFAS DO PROJETO</a:t>
            </a:r>
            <a:endParaRPr lang="es-ES" sz="2000" b="1" dirty="0">
              <a:solidFill>
                <a:srgbClr val="FF9900"/>
              </a:solidFill>
            </a:endParaRPr>
          </a:p>
        </p:txBody>
      </p:sp>
      <p:sp>
        <p:nvSpPr>
          <p:cNvPr id="55" name="Título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ctr">
            <a:normAutofit/>
          </a:bodyPr>
          <a:lstStyle/>
          <a:p>
            <a:pPr algn="ctr"/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SIMAC</a:t>
            </a:r>
            <a:r>
              <a:rPr lang="es-ES_tradnl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</a:t>
            </a:r>
            <a:endParaRPr lang="es-ES" sz="3800" dirty="0"/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2975179"/>
              </p:ext>
            </p:extLst>
          </p:nvPr>
        </p:nvGraphicFramePr>
        <p:xfrm>
          <a:off x="3691107" y="798406"/>
          <a:ext cx="783126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31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dirty="0">
                          <a:solidFill>
                            <a:srgbClr val="002060"/>
                          </a:solidFill>
                        </a:rPr>
                        <a:t>CRIAÇÃO</a:t>
                      </a:r>
                      <a:r>
                        <a:rPr lang="es-ES_tradnl" baseline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s-ES_tradnl" dirty="0">
                          <a:solidFill>
                            <a:srgbClr val="002060"/>
                          </a:solidFill>
                        </a:rPr>
                        <a:t>DE DESPESAS PAGAS</a:t>
                      </a:r>
                    </a:p>
                  </a:txBody>
                  <a:tcPr>
                    <a:solidFill>
                      <a:srgbClr val="C8D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1107" y="1413325"/>
            <a:ext cx="7752748" cy="3712583"/>
          </a:xfrm>
          <a:prstGeom prst="rect">
            <a:avLst/>
          </a:prstGeom>
        </p:spPr>
      </p:pic>
      <p:cxnSp>
        <p:nvCxnSpPr>
          <p:cNvPr id="5" name="Conector recto de flecha 4"/>
          <p:cNvCxnSpPr/>
          <p:nvPr/>
        </p:nvCxnSpPr>
        <p:spPr>
          <a:xfrm flipH="1">
            <a:off x="9336657" y="2900841"/>
            <a:ext cx="764700" cy="15036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/>
          <p:cNvCxnSpPr/>
          <p:nvPr/>
        </p:nvCxnSpPr>
        <p:spPr>
          <a:xfrm>
            <a:off x="10101357" y="2900841"/>
            <a:ext cx="759300" cy="15245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/>
          <p:cNvSpPr txBox="1"/>
          <p:nvPr/>
        </p:nvSpPr>
        <p:spPr>
          <a:xfrm>
            <a:off x="8974521" y="2316066"/>
            <a:ext cx="2469334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600" b="1" dirty="0"/>
              <a:t>Para </a:t>
            </a:r>
            <a:r>
              <a:rPr lang="es-ES_tradnl" sz="1600" b="1" dirty="0" err="1"/>
              <a:t>despesas</a:t>
            </a:r>
            <a:r>
              <a:rPr lang="es-ES_tradnl" sz="1600" b="1" dirty="0"/>
              <a:t> de </a:t>
            </a:r>
            <a:r>
              <a:rPr lang="es-ES_tradnl" sz="1600" b="1" dirty="0" err="1"/>
              <a:t>pessoal</a:t>
            </a:r>
            <a:r>
              <a:rPr lang="es-ES_tradnl" sz="1600" b="1" dirty="0"/>
              <a:t> por </a:t>
            </a:r>
            <a:r>
              <a:rPr lang="es-ES_tradnl" sz="1600" b="1" dirty="0" err="1"/>
              <a:t>custos</a:t>
            </a:r>
            <a:r>
              <a:rPr lang="es-ES_tradnl" sz="1600" b="1" dirty="0"/>
              <a:t> </a:t>
            </a:r>
            <a:r>
              <a:rPr lang="es-ES_tradnl" sz="1600" b="1" dirty="0" err="1"/>
              <a:t>unitários</a:t>
            </a:r>
            <a:endParaRPr lang="es-ES" sz="1600" b="1" dirty="0"/>
          </a:p>
        </p:txBody>
      </p:sp>
      <p:sp>
        <p:nvSpPr>
          <p:cNvPr id="11" name="CuadroTexto 10"/>
          <p:cNvSpPr txBox="1"/>
          <p:nvPr/>
        </p:nvSpPr>
        <p:spPr>
          <a:xfrm>
            <a:off x="9099377" y="5568225"/>
            <a:ext cx="2253673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600" b="1" dirty="0"/>
              <a:t>Para as restantes </a:t>
            </a:r>
            <a:r>
              <a:rPr lang="es-ES_tradnl" sz="1600" b="1" dirty="0" err="1"/>
              <a:t>despesas</a:t>
            </a:r>
            <a:r>
              <a:rPr lang="es-ES_tradnl" sz="1600" b="1" dirty="0"/>
              <a:t> (</a:t>
            </a:r>
            <a:r>
              <a:rPr lang="es-ES_tradnl" sz="1600" b="1" dirty="0" err="1"/>
              <a:t>com</a:t>
            </a:r>
            <a:r>
              <a:rPr lang="es-ES_tradnl" sz="1600" b="1" dirty="0"/>
              <a:t> </a:t>
            </a:r>
            <a:r>
              <a:rPr lang="es-ES_tradnl" sz="1600" b="1" dirty="0" err="1"/>
              <a:t>fatura</a:t>
            </a:r>
            <a:r>
              <a:rPr lang="es-ES_tradnl" sz="1600" dirty="0"/>
              <a:t>)</a:t>
            </a:r>
            <a:endParaRPr lang="es-ES" sz="1600" dirty="0"/>
          </a:p>
        </p:txBody>
      </p:sp>
      <p:cxnSp>
        <p:nvCxnSpPr>
          <p:cNvPr id="15" name="Conector recto de flecha 14"/>
          <p:cNvCxnSpPr/>
          <p:nvPr/>
        </p:nvCxnSpPr>
        <p:spPr>
          <a:xfrm>
            <a:off x="10101357" y="4989296"/>
            <a:ext cx="0" cy="5488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3" descr="G:\PO INTERREG V A\Comunicação\logos\FEDR_rgb_PT.png">
            <a:extLst>
              <a:ext uri="{FF2B5EF4-FFF2-40B4-BE49-F238E27FC236}">
                <a16:creationId xmlns:a16="http://schemas.microsoft.com/office/drawing/2014/main" id="{D8F0DBA3-71B3-446D-A58B-342F361EE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78" y="44450"/>
            <a:ext cx="2554287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G:\PO INTERREG V A\Comunicação\logos\logo-ancho_MAC 2014-2020_rgb_PT.png">
            <a:extLst>
              <a:ext uri="{FF2B5EF4-FFF2-40B4-BE49-F238E27FC236}">
                <a16:creationId xmlns:a16="http://schemas.microsoft.com/office/drawing/2014/main" id="{35BC2065-12FE-4B0C-99F0-A001D7A33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07" y="6097398"/>
            <a:ext cx="3085365" cy="75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2862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46774" y="3437004"/>
            <a:ext cx="2843897" cy="2379161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s-ES_tradnl" sz="2000" b="1" dirty="0">
                <a:solidFill>
                  <a:srgbClr val="FF9900"/>
                </a:solidFill>
              </a:rPr>
              <a:t>TAREFAS DO PROJETO</a:t>
            </a:r>
            <a:endParaRPr lang="es-ES" sz="2000" b="1" dirty="0">
              <a:solidFill>
                <a:srgbClr val="FF9900"/>
              </a:solidFill>
            </a:endParaRPr>
          </a:p>
        </p:txBody>
      </p:sp>
      <p:sp>
        <p:nvSpPr>
          <p:cNvPr id="55" name="Título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ctr">
            <a:normAutofit/>
          </a:bodyPr>
          <a:lstStyle/>
          <a:p>
            <a:pPr algn="ctr"/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SIMAC</a:t>
            </a:r>
            <a:r>
              <a:rPr lang="es-ES_tradnl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</a:t>
            </a:r>
            <a:endParaRPr lang="es-ES" sz="3800" dirty="0"/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3347272"/>
              </p:ext>
            </p:extLst>
          </p:nvPr>
        </p:nvGraphicFramePr>
        <p:xfrm>
          <a:off x="3691107" y="798406"/>
          <a:ext cx="783126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31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dirty="0">
                          <a:solidFill>
                            <a:srgbClr val="002060"/>
                          </a:solidFill>
                        </a:rPr>
                        <a:t>CRIAR OUTRA</a:t>
                      </a:r>
                      <a:r>
                        <a:rPr lang="es-ES_tradnl" baseline="0" dirty="0">
                          <a:solidFill>
                            <a:srgbClr val="002060"/>
                          </a:solidFill>
                        </a:rPr>
                        <a:t>  DESPESA  DIRETA</a:t>
                      </a:r>
                      <a:endParaRPr lang="es-ES_tradnl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C8D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1107" y="1517764"/>
            <a:ext cx="7965184" cy="3297383"/>
          </a:xfrm>
          <a:prstGeom prst="rect">
            <a:avLst/>
          </a:prstGeom>
        </p:spPr>
      </p:pic>
      <p:pic>
        <p:nvPicPr>
          <p:cNvPr id="10" name="Picture 3" descr="G:\PO INTERREG V A\Comunicação\logos\FEDR_rgb_PT.png">
            <a:extLst>
              <a:ext uri="{FF2B5EF4-FFF2-40B4-BE49-F238E27FC236}">
                <a16:creationId xmlns:a16="http://schemas.microsoft.com/office/drawing/2014/main" id="{B43AAAF3-82AB-4AAD-B068-FCC729AAC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78" y="44450"/>
            <a:ext cx="2554287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G:\PO INTERREG V A\Comunicação\logos\logo-ancho_MAC 2014-2020_rgb_PT.png">
            <a:extLst>
              <a:ext uri="{FF2B5EF4-FFF2-40B4-BE49-F238E27FC236}">
                <a16:creationId xmlns:a16="http://schemas.microsoft.com/office/drawing/2014/main" id="{40E339E9-EFEF-4842-A89D-A9E6B54D2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07" y="6097398"/>
            <a:ext cx="3085365" cy="75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6006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46774" y="3437004"/>
            <a:ext cx="2843897" cy="2379161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s-ES_tradnl" sz="2000" b="1" dirty="0">
                <a:solidFill>
                  <a:srgbClr val="FF9900"/>
                </a:solidFill>
              </a:rPr>
              <a:t>TAREFAS DO PROJETO</a:t>
            </a:r>
            <a:endParaRPr lang="es-ES" sz="2000" b="1" dirty="0">
              <a:solidFill>
                <a:srgbClr val="FF9900"/>
              </a:solidFill>
            </a:endParaRPr>
          </a:p>
        </p:txBody>
      </p:sp>
      <p:sp>
        <p:nvSpPr>
          <p:cNvPr id="55" name="Título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ctr">
            <a:normAutofit/>
          </a:bodyPr>
          <a:lstStyle/>
          <a:p>
            <a:pPr algn="ctr"/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SIMAC</a:t>
            </a:r>
            <a:r>
              <a:rPr lang="es-ES_tradnl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</a:t>
            </a:r>
            <a:endParaRPr lang="es-ES" sz="3800" dirty="0"/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6470578"/>
              </p:ext>
            </p:extLst>
          </p:nvPr>
        </p:nvGraphicFramePr>
        <p:xfrm>
          <a:off x="3691107" y="798406"/>
          <a:ext cx="783126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31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dirty="0">
                          <a:solidFill>
                            <a:srgbClr val="002060"/>
                          </a:solidFill>
                        </a:rPr>
                        <a:t>CRIAR OUTRA</a:t>
                      </a:r>
                      <a:r>
                        <a:rPr lang="es-ES_tradnl" baseline="0" dirty="0">
                          <a:solidFill>
                            <a:srgbClr val="002060"/>
                          </a:solidFill>
                        </a:rPr>
                        <a:t>  DESPESA  DIRETA</a:t>
                      </a:r>
                      <a:endParaRPr lang="es-ES_tradnl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C8D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1107" y="1439070"/>
            <a:ext cx="5362575" cy="115353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8048" y="2886492"/>
            <a:ext cx="5000625" cy="10296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8048" y="4130850"/>
            <a:ext cx="7419976" cy="99146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1930" y="5477308"/>
            <a:ext cx="942975" cy="447675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11" name="Picture 3" descr="G:\PO INTERREG V A\Comunicação\logos\FEDR_rgb_PT.png">
            <a:extLst>
              <a:ext uri="{FF2B5EF4-FFF2-40B4-BE49-F238E27FC236}">
                <a16:creationId xmlns:a16="http://schemas.microsoft.com/office/drawing/2014/main" id="{7E2F564B-EE72-4773-81CE-946F6D289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78" y="44450"/>
            <a:ext cx="2554287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G:\PO INTERREG V A\Comunicação\logos\logo-ancho_MAC 2014-2020_rgb_PT.png">
            <a:extLst>
              <a:ext uri="{FF2B5EF4-FFF2-40B4-BE49-F238E27FC236}">
                <a16:creationId xmlns:a16="http://schemas.microsoft.com/office/drawing/2014/main" id="{A196BBE8-3DE1-46AB-B9E9-3F98142B7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07" y="6097398"/>
            <a:ext cx="3085365" cy="75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7072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46774" y="3437004"/>
            <a:ext cx="2843897" cy="2379161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s-ES_tradnl" sz="2000" b="1" dirty="0">
                <a:solidFill>
                  <a:srgbClr val="FF9900"/>
                </a:solidFill>
              </a:rPr>
              <a:t>TAREFAS DO PROJETO</a:t>
            </a:r>
            <a:endParaRPr lang="es-ES" sz="2000" b="1" dirty="0">
              <a:solidFill>
                <a:srgbClr val="FF9900"/>
              </a:solidFill>
            </a:endParaRPr>
          </a:p>
        </p:txBody>
      </p:sp>
      <p:sp>
        <p:nvSpPr>
          <p:cNvPr id="55" name="Título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ctr">
            <a:normAutofit/>
          </a:bodyPr>
          <a:lstStyle/>
          <a:p>
            <a:pPr algn="ctr"/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SIMAC</a:t>
            </a:r>
            <a:r>
              <a:rPr lang="es-ES_tradnl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</a:t>
            </a:r>
            <a:endParaRPr lang="es-ES" sz="3800" dirty="0"/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3343350"/>
              </p:ext>
            </p:extLst>
          </p:nvPr>
        </p:nvGraphicFramePr>
        <p:xfrm>
          <a:off x="3691107" y="798406"/>
          <a:ext cx="783126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31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dirty="0">
                          <a:solidFill>
                            <a:srgbClr val="002060"/>
                          </a:solidFill>
                        </a:rPr>
                        <a:t>CRIAR DESPESAS </a:t>
                      </a:r>
                      <a:r>
                        <a:rPr lang="es-ES_tradnl" baseline="0" dirty="0">
                          <a:solidFill>
                            <a:srgbClr val="002060"/>
                          </a:solidFill>
                        </a:rPr>
                        <a:t>COM PESSOAL (</a:t>
                      </a:r>
                      <a:r>
                        <a:rPr lang="es-ES_tradnl" baseline="0" dirty="0" err="1">
                          <a:solidFill>
                            <a:srgbClr val="002060"/>
                          </a:solidFill>
                        </a:rPr>
                        <a:t>Custos</a:t>
                      </a:r>
                      <a:r>
                        <a:rPr lang="es-ES_tradnl" baseline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s-ES_tradnl" baseline="0" dirty="0" err="1">
                          <a:solidFill>
                            <a:srgbClr val="002060"/>
                          </a:solidFill>
                        </a:rPr>
                        <a:t>Unitários</a:t>
                      </a:r>
                      <a:r>
                        <a:rPr lang="es-ES_tradnl" baseline="0" dirty="0">
                          <a:solidFill>
                            <a:srgbClr val="002060"/>
                          </a:solidFill>
                        </a:rPr>
                        <a:t>)</a:t>
                      </a:r>
                      <a:endParaRPr lang="es-ES_tradnl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C8D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Tab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8604356"/>
              </p:ext>
            </p:extLst>
          </p:nvPr>
        </p:nvGraphicFramePr>
        <p:xfrm>
          <a:off x="3691107" y="1169246"/>
          <a:ext cx="783126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31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dirty="0">
                          <a:solidFill>
                            <a:srgbClr val="002060"/>
                          </a:solidFill>
                        </a:rPr>
                        <a:t>LISTA</a:t>
                      </a:r>
                      <a:r>
                        <a:rPr lang="es-ES_tradnl" baseline="0" dirty="0">
                          <a:solidFill>
                            <a:srgbClr val="002060"/>
                          </a:solidFill>
                        </a:rPr>
                        <a:t> DE TRABALHADORES</a:t>
                      </a:r>
                      <a:endParaRPr lang="es-ES_tradnl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Imagem 1">
            <a:extLst>
              <a:ext uri="{FF2B5EF4-FFF2-40B4-BE49-F238E27FC236}">
                <a16:creationId xmlns:a16="http://schemas.microsoft.com/office/drawing/2014/main" id="{356C6967-8D61-459C-9141-3D0615591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1107" y="1613199"/>
            <a:ext cx="7831266" cy="70423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D6E1249-E597-46CF-95E7-07D7F6FBE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1107" y="2390551"/>
            <a:ext cx="7831266" cy="1769969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A0BB0EF-BC9D-4903-BBD0-EE0AE86824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5904" y="4665074"/>
            <a:ext cx="1223895" cy="115945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238CD044-E54C-4DA4-9EC0-5063C279BB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7280" y="4656712"/>
            <a:ext cx="4198572" cy="1769969"/>
          </a:xfrm>
          <a:prstGeom prst="rect">
            <a:avLst/>
          </a:prstGeom>
        </p:spPr>
      </p:pic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B1E9D733-BBE8-4C1D-B6FF-36492F58C4BD}"/>
              </a:ext>
            </a:extLst>
          </p:cNvPr>
          <p:cNvSpPr/>
          <p:nvPr/>
        </p:nvSpPr>
        <p:spPr>
          <a:xfrm>
            <a:off x="3691107" y="3241150"/>
            <a:ext cx="7831266" cy="37569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20" name="Conexão reta unidirecional 19">
            <a:extLst>
              <a:ext uri="{FF2B5EF4-FFF2-40B4-BE49-F238E27FC236}">
                <a16:creationId xmlns:a16="http://schemas.microsoft.com/office/drawing/2014/main" id="{E6F2815B-E061-4D75-9FFF-71850DACB418}"/>
              </a:ext>
            </a:extLst>
          </p:cNvPr>
          <p:cNvCxnSpPr>
            <a:cxnSpLocks/>
          </p:cNvCxnSpPr>
          <p:nvPr/>
        </p:nvCxnSpPr>
        <p:spPr>
          <a:xfrm flipH="1">
            <a:off x="4645903" y="3428999"/>
            <a:ext cx="2086201" cy="8046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xão reta unidirecional 23">
            <a:extLst>
              <a:ext uri="{FF2B5EF4-FFF2-40B4-BE49-F238E27FC236}">
                <a16:creationId xmlns:a16="http://schemas.microsoft.com/office/drawing/2014/main" id="{1990E1F4-7CB8-4AA4-9691-080F7FF60750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6118012" y="4038401"/>
            <a:ext cx="439840" cy="6266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xão reta unidirecional 26">
            <a:extLst>
              <a:ext uri="{FF2B5EF4-FFF2-40B4-BE49-F238E27FC236}">
                <a16:creationId xmlns:a16="http://schemas.microsoft.com/office/drawing/2014/main" id="{3BB56F15-DD5A-4F5F-BD6A-D8D03F7F40B4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7832165" y="3716702"/>
            <a:ext cx="1784401" cy="9400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Imagem 28">
            <a:extLst>
              <a:ext uri="{FF2B5EF4-FFF2-40B4-BE49-F238E27FC236}">
                <a16:creationId xmlns:a16="http://schemas.microsoft.com/office/drawing/2014/main" id="{C4C540AC-4C92-4B10-9F6D-F83EFE6A40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3692" y="4256389"/>
            <a:ext cx="1417252" cy="2489049"/>
          </a:xfrm>
          <a:prstGeom prst="rect">
            <a:avLst/>
          </a:prstGeom>
        </p:spPr>
      </p:pic>
      <p:pic>
        <p:nvPicPr>
          <p:cNvPr id="17" name="Picture 3" descr="G:\PO INTERREG V A\Comunicação\logos\FEDR_rgb_PT.png">
            <a:extLst>
              <a:ext uri="{FF2B5EF4-FFF2-40B4-BE49-F238E27FC236}">
                <a16:creationId xmlns:a16="http://schemas.microsoft.com/office/drawing/2014/main" id="{A4B6E872-35E8-47BA-976F-BF4FE3418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78" y="44450"/>
            <a:ext cx="2554287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G:\PO INTERREG V A\Comunicação\logos\logo-ancho_MAC 2014-2020_rgb_PT.png">
            <a:extLst>
              <a:ext uri="{FF2B5EF4-FFF2-40B4-BE49-F238E27FC236}">
                <a16:creationId xmlns:a16="http://schemas.microsoft.com/office/drawing/2014/main" id="{59047165-BFCA-4C19-A705-E86B8A4F5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07" y="6097398"/>
            <a:ext cx="3085365" cy="75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7341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46774" y="3437004"/>
            <a:ext cx="2843897" cy="2379161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s-ES_tradnl" sz="2000" b="1" dirty="0">
                <a:solidFill>
                  <a:srgbClr val="FF9900"/>
                </a:solidFill>
              </a:rPr>
              <a:t>TAREFAS DO PROJETO</a:t>
            </a:r>
            <a:endParaRPr lang="es-ES" sz="2000" b="1" dirty="0">
              <a:solidFill>
                <a:srgbClr val="FF9900"/>
              </a:solidFill>
            </a:endParaRPr>
          </a:p>
        </p:txBody>
      </p:sp>
      <p:sp>
        <p:nvSpPr>
          <p:cNvPr id="55" name="Título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ctr">
            <a:normAutofit/>
          </a:bodyPr>
          <a:lstStyle/>
          <a:p>
            <a:pPr algn="ctr"/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SIMAC</a:t>
            </a:r>
            <a:r>
              <a:rPr lang="es-ES_tradnl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</a:t>
            </a:r>
            <a:endParaRPr lang="es-ES" sz="3800" dirty="0"/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7240786"/>
              </p:ext>
            </p:extLst>
          </p:nvPr>
        </p:nvGraphicFramePr>
        <p:xfrm>
          <a:off x="3691107" y="798406"/>
          <a:ext cx="783126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31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dirty="0">
                          <a:solidFill>
                            <a:srgbClr val="002060"/>
                          </a:solidFill>
                        </a:rPr>
                        <a:t>CRIAR DESPESAS</a:t>
                      </a:r>
                      <a:r>
                        <a:rPr lang="es-ES_tradnl" baseline="0" dirty="0">
                          <a:solidFill>
                            <a:srgbClr val="002060"/>
                          </a:solidFill>
                        </a:rPr>
                        <a:t> COM PESSOAL (</a:t>
                      </a:r>
                      <a:r>
                        <a:rPr lang="es-ES_tradnl" baseline="0" dirty="0" err="1">
                          <a:solidFill>
                            <a:srgbClr val="002060"/>
                          </a:solidFill>
                        </a:rPr>
                        <a:t>custos</a:t>
                      </a:r>
                      <a:r>
                        <a:rPr lang="es-ES_tradnl" baseline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s-ES_tradnl" baseline="0" dirty="0" err="1">
                          <a:solidFill>
                            <a:srgbClr val="002060"/>
                          </a:solidFill>
                        </a:rPr>
                        <a:t>unitários</a:t>
                      </a:r>
                      <a:r>
                        <a:rPr lang="es-ES_tradnl" baseline="0" dirty="0">
                          <a:solidFill>
                            <a:srgbClr val="002060"/>
                          </a:solidFill>
                        </a:rPr>
                        <a:t>)</a:t>
                      </a:r>
                      <a:endParaRPr lang="es-ES_tradnl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C8D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Tab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8426241"/>
              </p:ext>
            </p:extLst>
          </p:nvPr>
        </p:nvGraphicFramePr>
        <p:xfrm>
          <a:off x="3691107" y="1372673"/>
          <a:ext cx="783126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31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dirty="0">
                          <a:solidFill>
                            <a:srgbClr val="002060"/>
                          </a:solidFill>
                        </a:rPr>
                        <a:t>CRIAR DESPESAS</a:t>
                      </a:r>
                      <a:r>
                        <a:rPr lang="es-ES_tradnl" baseline="0" dirty="0">
                          <a:solidFill>
                            <a:srgbClr val="002060"/>
                          </a:solidFill>
                        </a:rPr>
                        <a:t> COM PESSOAL</a:t>
                      </a:r>
                      <a:endParaRPr lang="es-ES_tradnl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6" name="CuadroTexto 25"/>
          <p:cNvSpPr txBox="1"/>
          <p:nvPr/>
        </p:nvSpPr>
        <p:spPr>
          <a:xfrm>
            <a:off x="4110182" y="4230257"/>
            <a:ext cx="7022633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1600" dirty="0"/>
              <a:t>É </a:t>
            </a:r>
            <a:r>
              <a:rPr lang="es-ES_tradnl" sz="1600" dirty="0" err="1"/>
              <a:t>gerado</a:t>
            </a:r>
            <a:r>
              <a:rPr lang="es-ES_tradnl" sz="1600" dirty="0"/>
              <a:t> </a:t>
            </a:r>
            <a:r>
              <a:rPr lang="es-ES_tradnl" sz="1600" dirty="0" err="1"/>
              <a:t>diretamente</a:t>
            </a:r>
            <a:r>
              <a:rPr lang="es-ES_tradnl" sz="1600" dirty="0"/>
              <a:t> no SIMAC  </a:t>
            </a:r>
            <a:r>
              <a:rPr lang="es-ES_tradnl" sz="1600" dirty="0" err="1"/>
              <a:t>com</a:t>
            </a:r>
            <a:r>
              <a:rPr lang="es-ES_tradnl" sz="1600" dirty="0"/>
              <a:t> a </a:t>
            </a:r>
            <a:r>
              <a:rPr lang="es-ES_tradnl" sz="1600" dirty="0" err="1"/>
              <a:t>informação</a:t>
            </a:r>
            <a:r>
              <a:rPr lang="es-ES_tradnl" sz="1600" dirty="0"/>
              <a:t> da lista de </a:t>
            </a:r>
            <a:r>
              <a:rPr lang="es-ES_tradnl" sz="1600" dirty="0" err="1"/>
              <a:t>trabalhadores</a:t>
            </a:r>
            <a:endParaRPr lang="es-ES" sz="1600" dirty="0"/>
          </a:p>
        </p:txBody>
      </p:sp>
      <p:sp>
        <p:nvSpPr>
          <p:cNvPr id="31" name="CuadroTexto 30"/>
          <p:cNvSpPr txBox="1"/>
          <p:nvPr/>
        </p:nvSpPr>
        <p:spPr>
          <a:xfrm>
            <a:off x="4027055" y="4904509"/>
            <a:ext cx="3081712" cy="584775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1600" dirty="0" err="1"/>
              <a:t>Só</a:t>
            </a:r>
            <a:r>
              <a:rPr lang="es-ES_tradnl" sz="1600" dirty="0"/>
              <a:t> se pode imputar </a:t>
            </a:r>
            <a:r>
              <a:rPr lang="es-ES_tradnl" sz="1600" dirty="0" err="1"/>
              <a:t>despesas</a:t>
            </a:r>
            <a:r>
              <a:rPr lang="es-ES_tradnl" sz="1600" dirty="0"/>
              <a:t> </a:t>
            </a:r>
            <a:r>
              <a:rPr lang="es-ES_tradnl" sz="1600" dirty="0" err="1"/>
              <a:t>com</a:t>
            </a:r>
            <a:r>
              <a:rPr lang="es-ES_tradnl" sz="1600" dirty="0"/>
              <a:t> </a:t>
            </a:r>
            <a:r>
              <a:rPr lang="es-ES_tradnl" sz="1600" dirty="0" err="1"/>
              <a:t>pessoal</a:t>
            </a:r>
            <a:r>
              <a:rPr lang="es-ES_tradnl" sz="1600" dirty="0"/>
              <a:t> na </a:t>
            </a:r>
            <a:r>
              <a:rPr lang="es-ES_tradnl" sz="1600" dirty="0" err="1"/>
              <a:t>actividade</a:t>
            </a:r>
            <a:r>
              <a:rPr lang="es-ES_tradnl" sz="1600" dirty="0"/>
              <a:t> de </a:t>
            </a:r>
            <a:r>
              <a:rPr lang="es-ES_tradnl" sz="1600" dirty="0" err="1"/>
              <a:t>Execução</a:t>
            </a:r>
            <a:endParaRPr lang="es-ES" sz="1600" dirty="0"/>
          </a:p>
        </p:txBody>
      </p:sp>
      <p:sp>
        <p:nvSpPr>
          <p:cNvPr id="36" name="CuadroTexto 35"/>
          <p:cNvSpPr txBox="1"/>
          <p:nvPr/>
        </p:nvSpPr>
        <p:spPr>
          <a:xfrm>
            <a:off x="8986981" y="4988940"/>
            <a:ext cx="2443189" cy="830997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1600" dirty="0" err="1"/>
              <a:t>Deve</a:t>
            </a:r>
            <a:r>
              <a:rPr lang="es-ES_tradnl" sz="1600" dirty="0"/>
              <a:t> coincidir </a:t>
            </a:r>
            <a:r>
              <a:rPr lang="es-ES_tradnl" sz="1600" dirty="0" err="1"/>
              <a:t>com</a:t>
            </a:r>
            <a:r>
              <a:rPr lang="es-ES_tradnl" sz="1600" dirty="0"/>
              <a:t> a </a:t>
            </a:r>
            <a:r>
              <a:rPr lang="es-ES_tradnl" sz="1600" dirty="0" err="1"/>
              <a:t>Folha</a:t>
            </a:r>
            <a:r>
              <a:rPr lang="es-ES_tradnl" sz="1600" dirty="0"/>
              <a:t>  de </a:t>
            </a:r>
            <a:r>
              <a:rPr lang="es-ES_tradnl" sz="1600" dirty="0" err="1"/>
              <a:t>Registo</a:t>
            </a:r>
            <a:r>
              <a:rPr lang="es-ES_tradnl" sz="1600" dirty="0"/>
              <a:t> </a:t>
            </a:r>
            <a:r>
              <a:rPr lang="es-ES_tradnl" sz="1600" dirty="0" err="1"/>
              <a:t>Diário</a:t>
            </a:r>
            <a:r>
              <a:rPr lang="es-ES_tradnl" sz="1600" dirty="0"/>
              <a:t> das </a:t>
            </a:r>
            <a:r>
              <a:rPr lang="es-ES_tradnl" sz="1600" dirty="0" err="1"/>
              <a:t>Tarefas</a:t>
            </a:r>
            <a:r>
              <a:rPr lang="es-ES_tradnl" sz="1600" dirty="0"/>
              <a:t> </a:t>
            </a:r>
            <a:r>
              <a:rPr lang="es-ES_tradnl" sz="1600" dirty="0" err="1"/>
              <a:t>Executadas</a:t>
            </a:r>
            <a:endParaRPr lang="es-ES_tradnl" sz="16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3668CE6-5986-49E7-8200-9B1A0E8E9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4277" y="1953491"/>
            <a:ext cx="7789707" cy="1942791"/>
          </a:xfrm>
          <a:prstGeom prst="rect">
            <a:avLst/>
          </a:prstGeom>
        </p:spPr>
      </p:pic>
      <p:cxnSp>
        <p:nvCxnSpPr>
          <p:cNvPr id="24" name="Conector recto de flecha 23"/>
          <p:cNvCxnSpPr/>
          <p:nvPr/>
        </p:nvCxnSpPr>
        <p:spPr>
          <a:xfrm flipH="1" flipV="1">
            <a:off x="10957766" y="2868969"/>
            <a:ext cx="13853" cy="13531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angular 34"/>
          <p:cNvCxnSpPr>
            <a:cxnSpLocks/>
            <a:endCxn id="36" idx="1"/>
          </p:cNvCxnSpPr>
          <p:nvPr/>
        </p:nvCxnSpPr>
        <p:spPr>
          <a:xfrm rot="16200000" flipH="1">
            <a:off x="7093338" y="3510796"/>
            <a:ext cx="2056854" cy="1730431"/>
          </a:xfrm>
          <a:prstGeom prst="bentConnector2">
            <a:avLst/>
          </a:prstGeom>
          <a:ln>
            <a:solidFill>
              <a:srgbClr val="0000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/>
          <p:cNvCxnSpPr>
            <a:cxnSpLocks/>
          </p:cNvCxnSpPr>
          <p:nvPr/>
        </p:nvCxnSpPr>
        <p:spPr>
          <a:xfrm flipV="1">
            <a:off x="8303491" y="2743502"/>
            <a:ext cx="0" cy="14775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/>
          <p:cNvCxnSpPr/>
          <p:nvPr/>
        </p:nvCxnSpPr>
        <p:spPr>
          <a:xfrm flipV="1">
            <a:off x="9033115" y="3310881"/>
            <a:ext cx="1" cy="8993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/>
          <p:cNvCxnSpPr/>
          <p:nvPr/>
        </p:nvCxnSpPr>
        <p:spPr>
          <a:xfrm flipV="1">
            <a:off x="4881467" y="3310881"/>
            <a:ext cx="1" cy="8993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angular 28"/>
          <p:cNvCxnSpPr/>
          <p:nvPr/>
        </p:nvCxnSpPr>
        <p:spPr>
          <a:xfrm rot="16200000" flipH="1">
            <a:off x="2847699" y="3946825"/>
            <a:ext cx="1958109" cy="271293"/>
          </a:xfrm>
          <a:prstGeom prst="bentConnector3">
            <a:avLst>
              <a:gd name="adj1" fmla="val 99528"/>
            </a:avLst>
          </a:prstGeom>
          <a:ln>
            <a:solidFill>
              <a:srgbClr val="0000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3" descr="G:\PO INTERREG V A\Comunicação\logos\FEDR_rgb_PT.png">
            <a:extLst>
              <a:ext uri="{FF2B5EF4-FFF2-40B4-BE49-F238E27FC236}">
                <a16:creationId xmlns:a16="http://schemas.microsoft.com/office/drawing/2014/main" id="{F79D1B82-771E-4147-883F-DA50D2BEC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78" y="44450"/>
            <a:ext cx="2554287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G:\PO INTERREG V A\Comunicação\logos\logo-ancho_MAC 2014-2020_rgb_PT.png">
            <a:extLst>
              <a:ext uri="{FF2B5EF4-FFF2-40B4-BE49-F238E27FC236}">
                <a16:creationId xmlns:a16="http://schemas.microsoft.com/office/drawing/2014/main" id="{F3CF2EF1-4981-4802-8E0A-18C4AE706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07" y="6097398"/>
            <a:ext cx="3085365" cy="75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3439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46774" y="3437004"/>
            <a:ext cx="2843897" cy="2379161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s-ES_tradnl" sz="2000" b="1" dirty="0">
                <a:solidFill>
                  <a:srgbClr val="FF9900"/>
                </a:solidFill>
              </a:rPr>
              <a:t>TAREFAS DO PROJETO</a:t>
            </a:r>
            <a:endParaRPr lang="es-ES" sz="2000" b="1" dirty="0">
              <a:solidFill>
                <a:srgbClr val="FF9900"/>
              </a:solidFill>
            </a:endParaRPr>
          </a:p>
        </p:txBody>
      </p:sp>
      <p:sp>
        <p:nvSpPr>
          <p:cNvPr id="55" name="Título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ctr">
            <a:normAutofit/>
          </a:bodyPr>
          <a:lstStyle/>
          <a:p>
            <a:pPr algn="ctr"/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SIMAC</a:t>
            </a:r>
            <a:r>
              <a:rPr lang="es-ES_tradnl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</a:t>
            </a:r>
            <a:endParaRPr lang="es-ES" sz="3800" dirty="0"/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9851926"/>
              </p:ext>
            </p:extLst>
          </p:nvPr>
        </p:nvGraphicFramePr>
        <p:xfrm>
          <a:off x="3691107" y="798406"/>
          <a:ext cx="783126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31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baseline="0" dirty="0">
                          <a:solidFill>
                            <a:srgbClr val="002060"/>
                          </a:solidFill>
                        </a:rPr>
                        <a:t>DECLARAÇÃO DE DESPESAS PAGAS</a:t>
                      </a:r>
                      <a:endParaRPr lang="es-ES_tradnl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C8D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1107" y="1590199"/>
            <a:ext cx="7831266" cy="322114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1107" y="4911472"/>
            <a:ext cx="7933459" cy="904693"/>
          </a:xfrm>
          <a:prstGeom prst="rect">
            <a:avLst/>
          </a:prstGeom>
        </p:spPr>
      </p:pic>
      <p:pic>
        <p:nvPicPr>
          <p:cNvPr id="10" name="Picture 3" descr="G:\PO INTERREG V A\Comunicação\logos\FEDR_rgb_PT.png">
            <a:extLst>
              <a:ext uri="{FF2B5EF4-FFF2-40B4-BE49-F238E27FC236}">
                <a16:creationId xmlns:a16="http://schemas.microsoft.com/office/drawing/2014/main" id="{F0665559-3BAB-406B-9D39-076E3FE38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78" y="44450"/>
            <a:ext cx="2554287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G:\PO INTERREG V A\Comunicação\logos\logo-ancho_MAC 2014-2020_rgb_PT.png">
            <a:extLst>
              <a:ext uri="{FF2B5EF4-FFF2-40B4-BE49-F238E27FC236}">
                <a16:creationId xmlns:a16="http://schemas.microsoft.com/office/drawing/2014/main" id="{F6A3D084-6FAF-4389-BBB2-2FE356832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07" y="6097398"/>
            <a:ext cx="3085365" cy="75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7976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46774" y="3437004"/>
            <a:ext cx="2843897" cy="2379161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s-ES_tradnl" sz="2000" b="1" dirty="0">
                <a:solidFill>
                  <a:srgbClr val="FF9900"/>
                </a:solidFill>
              </a:rPr>
              <a:t>TAREFAS DO PROJETO</a:t>
            </a:r>
            <a:endParaRPr lang="es-ES" sz="2000" b="1" dirty="0">
              <a:solidFill>
                <a:srgbClr val="FF9900"/>
              </a:solidFill>
            </a:endParaRPr>
          </a:p>
        </p:txBody>
      </p:sp>
      <p:sp>
        <p:nvSpPr>
          <p:cNvPr id="55" name="Título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ctr">
            <a:normAutofit/>
          </a:bodyPr>
          <a:lstStyle/>
          <a:p>
            <a:pPr algn="ctr"/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SIMAC</a:t>
            </a:r>
            <a:r>
              <a:rPr lang="es-ES_tradnl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</a:t>
            </a:r>
            <a:endParaRPr lang="es-ES" sz="3800" dirty="0"/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5744199"/>
              </p:ext>
            </p:extLst>
          </p:nvPr>
        </p:nvGraphicFramePr>
        <p:xfrm>
          <a:off x="3691107" y="798406"/>
          <a:ext cx="783126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31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baseline="0" dirty="0">
                          <a:solidFill>
                            <a:srgbClr val="002060"/>
                          </a:solidFill>
                        </a:rPr>
                        <a:t>DECLARAÇÃO DE DESPESAS PAGAS</a:t>
                      </a:r>
                      <a:endParaRPr lang="es-ES_tradnl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C8D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673" y="1244162"/>
            <a:ext cx="5521735" cy="219284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2916" y="3520440"/>
            <a:ext cx="7303247" cy="2792560"/>
          </a:xfrm>
          <a:prstGeom prst="rect">
            <a:avLst/>
          </a:prstGeom>
        </p:spPr>
      </p:pic>
      <p:pic>
        <p:nvPicPr>
          <p:cNvPr id="10" name="Picture 3" descr="G:\PO INTERREG V A\Comunicação\logos\FEDR_rgb_PT.png">
            <a:extLst>
              <a:ext uri="{FF2B5EF4-FFF2-40B4-BE49-F238E27FC236}">
                <a16:creationId xmlns:a16="http://schemas.microsoft.com/office/drawing/2014/main" id="{AF0A032C-01A7-4C8C-AB37-68FB4C369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78" y="44450"/>
            <a:ext cx="2554287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G:\PO INTERREG V A\Comunicação\logos\logo-ancho_MAC 2014-2020_rgb_PT.png">
            <a:extLst>
              <a:ext uri="{FF2B5EF4-FFF2-40B4-BE49-F238E27FC236}">
                <a16:creationId xmlns:a16="http://schemas.microsoft.com/office/drawing/2014/main" id="{B5F056B1-8AD6-4CA1-BFDC-28AAD739D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07" y="6097398"/>
            <a:ext cx="3085365" cy="75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95711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46774" y="3437004"/>
            <a:ext cx="2843897" cy="2379161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s-ES_tradnl" sz="2000" b="1" dirty="0">
                <a:solidFill>
                  <a:srgbClr val="FF9900"/>
                </a:solidFill>
              </a:rPr>
              <a:t>TAREFAS DO PROJETO</a:t>
            </a:r>
            <a:endParaRPr lang="es-ES" sz="2000" b="1" dirty="0">
              <a:solidFill>
                <a:srgbClr val="FF9900"/>
              </a:solidFill>
            </a:endParaRPr>
          </a:p>
        </p:txBody>
      </p:sp>
      <p:sp>
        <p:nvSpPr>
          <p:cNvPr id="55" name="Título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ctr">
            <a:normAutofit/>
          </a:bodyPr>
          <a:lstStyle/>
          <a:p>
            <a:pPr algn="ctr"/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SIMAC</a:t>
            </a:r>
            <a:r>
              <a:rPr lang="es-ES_tradnl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</a:t>
            </a:r>
            <a:endParaRPr lang="es-ES" sz="3800" dirty="0"/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9370713"/>
              </p:ext>
            </p:extLst>
          </p:nvPr>
        </p:nvGraphicFramePr>
        <p:xfrm>
          <a:off x="3691107" y="798406"/>
          <a:ext cx="783126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31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baseline="0" dirty="0">
                          <a:solidFill>
                            <a:srgbClr val="002060"/>
                          </a:solidFill>
                        </a:rPr>
                        <a:t>DECLARAÇÃO DE DESPESAS PAGAS</a:t>
                      </a:r>
                      <a:endParaRPr lang="es-ES_tradnl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C8D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1107" y="1554592"/>
            <a:ext cx="7899236" cy="188241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1106" y="3713017"/>
            <a:ext cx="1967811" cy="2503056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6410036" y="3906982"/>
            <a:ext cx="4627419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_tradnl" sz="1600" dirty="0" err="1"/>
              <a:t>Depois</a:t>
            </a:r>
            <a:r>
              <a:rPr lang="es-ES_tradnl" sz="1600" dirty="0"/>
              <a:t> de “enviar </a:t>
            </a:r>
            <a:r>
              <a:rPr lang="es-ES_tradnl" sz="1600" dirty="0" err="1"/>
              <a:t>declaração</a:t>
            </a:r>
            <a:r>
              <a:rPr lang="es-ES_tradnl" sz="1600" dirty="0"/>
              <a:t>”: </a:t>
            </a:r>
            <a:r>
              <a:rPr lang="es-ES_tradnl" sz="1600" dirty="0" err="1"/>
              <a:t>descarregar</a:t>
            </a:r>
            <a:r>
              <a:rPr lang="es-ES_tradnl" sz="1600" dirty="0"/>
              <a:t> (</a:t>
            </a:r>
            <a:r>
              <a:rPr lang="es-ES_tradnl" sz="1600" dirty="0" err="1"/>
              <a:t>declaração</a:t>
            </a:r>
            <a:r>
              <a:rPr lang="es-ES_tradnl" sz="1600" dirty="0"/>
              <a:t> e anexos), imprimir, </a:t>
            </a:r>
            <a:r>
              <a:rPr lang="es-ES_tradnl" sz="1600" dirty="0" err="1"/>
              <a:t>assinar</a:t>
            </a:r>
            <a:r>
              <a:rPr lang="es-ES_tradnl" sz="1600" dirty="0"/>
              <a:t>, carimbar e enviar os respetivos </a:t>
            </a:r>
            <a:r>
              <a:rPr lang="es-ES_tradnl" sz="1600" dirty="0" err="1"/>
              <a:t>originais</a:t>
            </a:r>
            <a:r>
              <a:rPr lang="es-ES_tradnl" sz="1600" dirty="0"/>
              <a:t> por </a:t>
            </a:r>
            <a:r>
              <a:rPr lang="es-ES_tradnl" sz="1600" dirty="0" err="1"/>
              <a:t>correio</a:t>
            </a:r>
            <a:r>
              <a:rPr lang="es-ES_tradnl" sz="1600" dirty="0"/>
              <a:t> </a:t>
            </a:r>
            <a:r>
              <a:rPr lang="es-ES_tradnl" sz="1600" dirty="0" err="1"/>
              <a:t>ao</a:t>
            </a:r>
            <a:r>
              <a:rPr lang="es-ES_tradnl" sz="1600" dirty="0"/>
              <a:t> </a:t>
            </a:r>
            <a:r>
              <a:rPr lang="es-ES_tradnl" sz="1600" dirty="0" err="1"/>
              <a:t>Correspondente</a:t>
            </a:r>
            <a:r>
              <a:rPr lang="es-ES_tradnl" sz="1600" dirty="0"/>
              <a:t> Regional</a:t>
            </a:r>
            <a:endParaRPr lang="es-ES" sz="1600" dirty="0"/>
          </a:p>
        </p:txBody>
      </p:sp>
      <p:cxnSp>
        <p:nvCxnSpPr>
          <p:cNvPr id="13" name="Conector recto de flecha 12"/>
          <p:cNvCxnSpPr/>
          <p:nvPr/>
        </p:nvCxnSpPr>
        <p:spPr>
          <a:xfrm flipV="1">
            <a:off x="5523345" y="4350327"/>
            <a:ext cx="736007" cy="4802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/>
          <p:cNvCxnSpPr/>
          <p:nvPr/>
        </p:nvCxnSpPr>
        <p:spPr>
          <a:xfrm>
            <a:off x="5658917" y="5440218"/>
            <a:ext cx="60043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uadroTexto 16"/>
          <p:cNvSpPr txBox="1"/>
          <p:nvPr/>
        </p:nvSpPr>
        <p:spPr>
          <a:xfrm>
            <a:off x="6410034" y="5093855"/>
            <a:ext cx="462741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_tradnl" sz="1600" dirty="0" err="1"/>
              <a:t>Depois</a:t>
            </a:r>
            <a:r>
              <a:rPr lang="es-ES_tradnl" sz="1600" dirty="0"/>
              <a:t> de enviada a </a:t>
            </a:r>
            <a:r>
              <a:rPr lang="es-ES_tradnl" sz="1600" dirty="0" err="1"/>
              <a:t>declaração</a:t>
            </a:r>
            <a:r>
              <a:rPr lang="es-ES_tradnl" sz="1600" dirty="0"/>
              <a:t>, </a:t>
            </a:r>
            <a:r>
              <a:rPr lang="es-ES_tradnl" sz="1600" dirty="0" err="1"/>
              <a:t>passa</a:t>
            </a:r>
            <a:r>
              <a:rPr lang="es-ES_tradnl" sz="1600" dirty="0"/>
              <a:t> de “incorporada no sistema” a “declarada” e,  </a:t>
            </a:r>
            <a:r>
              <a:rPr lang="es-ES_tradnl" sz="1600" dirty="0" err="1"/>
              <a:t>já</a:t>
            </a:r>
            <a:r>
              <a:rPr lang="es-ES_tradnl" sz="1600" dirty="0"/>
              <a:t> </a:t>
            </a:r>
            <a:r>
              <a:rPr lang="es-ES_tradnl" sz="1600" dirty="0" err="1"/>
              <a:t>não</a:t>
            </a:r>
            <a:r>
              <a:rPr lang="es-ES_tradnl" sz="1600" dirty="0"/>
              <a:t> se pode modificar.</a:t>
            </a:r>
            <a:endParaRPr lang="es-ES" sz="1600" dirty="0"/>
          </a:p>
        </p:txBody>
      </p:sp>
      <p:pic>
        <p:nvPicPr>
          <p:cNvPr id="14" name="Picture 3" descr="G:\PO INTERREG V A\Comunicação\logos\FEDR_rgb_PT.png">
            <a:extLst>
              <a:ext uri="{FF2B5EF4-FFF2-40B4-BE49-F238E27FC236}">
                <a16:creationId xmlns:a16="http://schemas.microsoft.com/office/drawing/2014/main" id="{0DF0789A-EE94-4E9F-8FD8-D20A1E219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78" y="44450"/>
            <a:ext cx="2554287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G:\PO INTERREG V A\Comunicação\logos\logo-ancho_MAC 2014-2020_rgb_PT.png">
            <a:extLst>
              <a:ext uri="{FF2B5EF4-FFF2-40B4-BE49-F238E27FC236}">
                <a16:creationId xmlns:a16="http://schemas.microsoft.com/office/drawing/2014/main" id="{0157BCA0-37F6-40F9-9465-40150D0F1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07" y="6097398"/>
            <a:ext cx="3085365" cy="75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1734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46774" y="3437004"/>
            <a:ext cx="2843897" cy="2379161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s-ES_tradnl" sz="2000" b="1" dirty="0">
                <a:solidFill>
                  <a:srgbClr val="FF9900"/>
                </a:solidFill>
              </a:rPr>
              <a:t>TAREFAS DO PROJETO</a:t>
            </a:r>
            <a:endParaRPr lang="es-ES" sz="2000" b="1" dirty="0">
              <a:solidFill>
                <a:srgbClr val="FF9900"/>
              </a:solidFill>
            </a:endParaRPr>
          </a:p>
        </p:txBody>
      </p:sp>
      <p:sp>
        <p:nvSpPr>
          <p:cNvPr id="55" name="Título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ctr">
            <a:normAutofit/>
          </a:bodyPr>
          <a:lstStyle/>
          <a:p>
            <a:pPr algn="ctr"/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SIMAC</a:t>
            </a:r>
            <a:r>
              <a:rPr lang="es-ES_tradnl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</a:t>
            </a:r>
            <a:endParaRPr lang="es-ES" sz="3800" dirty="0"/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0868335"/>
              </p:ext>
            </p:extLst>
          </p:nvPr>
        </p:nvGraphicFramePr>
        <p:xfrm>
          <a:off x="3691107" y="798406"/>
          <a:ext cx="783126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31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dirty="0">
                          <a:solidFill>
                            <a:srgbClr val="002060"/>
                          </a:solidFill>
                        </a:rPr>
                        <a:t>OUTRAS</a:t>
                      </a:r>
                      <a:r>
                        <a:rPr lang="es-ES_tradnl" baseline="0" dirty="0">
                          <a:solidFill>
                            <a:srgbClr val="002060"/>
                          </a:solidFill>
                        </a:rPr>
                        <a:t> TAREFAS DO PROJETO</a:t>
                      </a:r>
                      <a:endParaRPr lang="es-ES_tradnl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C8D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1487334"/>
              </p:ext>
            </p:extLst>
          </p:nvPr>
        </p:nvGraphicFramePr>
        <p:xfrm>
          <a:off x="3691107" y="1240865"/>
          <a:ext cx="783126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31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dirty="0">
                          <a:solidFill>
                            <a:srgbClr val="002060"/>
                          </a:solidFill>
                        </a:rPr>
                        <a:t>PEDIDO DE PAGAMENTO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Imagem 1">
            <a:extLst>
              <a:ext uri="{FF2B5EF4-FFF2-40B4-BE49-F238E27FC236}">
                <a16:creationId xmlns:a16="http://schemas.microsoft.com/office/drawing/2014/main" id="{6A089D58-1417-4FC4-8FE5-DB33D7A62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1108" y="1683324"/>
            <a:ext cx="2266240" cy="216628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AF66D15-7A7B-47D2-AD0C-491D9DC58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96710"/>
            <a:ext cx="5426373" cy="567756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8E696CB6-0551-4C81-AEBC-20CD3FE219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3209" y="2942045"/>
            <a:ext cx="2333094" cy="2166282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264542B6-6E0C-417F-AD05-4DE904C3B5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9168" y="5354430"/>
            <a:ext cx="3050746" cy="1109069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C21F7981-9F3D-4602-A16F-D6D2E992FF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5745" y="4029100"/>
            <a:ext cx="1676691" cy="2542274"/>
          </a:xfrm>
          <a:prstGeom prst="rect">
            <a:avLst/>
          </a:prstGeom>
        </p:spPr>
      </p:pic>
      <p:cxnSp>
        <p:nvCxnSpPr>
          <p:cNvPr id="15" name="Conexão reta unidirecional 14">
            <a:extLst>
              <a:ext uri="{FF2B5EF4-FFF2-40B4-BE49-F238E27FC236}">
                <a16:creationId xmlns:a16="http://schemas.microsoft.com/office/drawing/2014/main" id="{137D74FB-4213-40D5-85D5-56CCB667A58B}"/>
              </a:ext>
            </a:extLst>
          </p:cNvPr>
          <p:cNvCxnSpPr>
            <a:cxnSpLocks/>
          </p:cNvCxnSpPr>
          <p:nvPr/>
        </p:nvCxnSpPr>
        <p:spPr>
          <a:xfrm flipV="1">
            <a:off x="5648962" y="2864466"/>
            <a:ext cx="1341118" cy="18083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xão reta unidirecional 17">
            <a:extLst>
              <a:ext uri="{FF2B5EF4-FFF2-40B4-BE49-F238E27FC236}">
                <a16:creationId xmlns:a16="http://schemas.microsoft.com/office/drawing/2014/main" id="{6C2EE77B-5D82-478D-B9F1-D20BA3BA560D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5648962" y="4025186"/>
            <a:ext cx="2244247" cy="9178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xão reta unidirecional 19">
            <a:extLst>
              <a:ext uri="{FF2B5EF4-FFF2-40B4-BE49-F238E27FC236}">
                <a16:creationId xmlns:a16="http://schemas.microsoft.com/office/drawing/2014/main" id="{209770C1-F767-419E-B306-307AE6E0DD30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5648962" y="5227367"/>
            <a:ext cx="1880206" cy="6815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xão reta unidirecional 21">
            <a:extLst>
              <a:ext uri="{FF2B5EF4-FFF2-40B4-BE49-F238E27FC236}">
                <a16:creationId xmlns:a16="http://schemas.microsoft.com/office/drawing/2014/main" id="{AF71EE2A-4E58-47FA-AA3F-6A4F92944852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5648962" y="5527451"/>
            <a:ext cx="1880206" cy="38151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3" descr="G:\PO INTERREG V A\Comunicação\logos\FEDR_rgb_PT.png">
            <a:extLst>
              <a:ext uri="{FF2B5EF4-FFF2-40B4-BE49-F238E27FC236}">
                <a16:creationId xmlns:a16="http://schemas.microsoft.com/office/drawing/2014/main" id="{348B9F46-4D72-4543-80E3-4AA5B5195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78" y="44450"/>
            <a:ext cx="2554287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G:\PO INTERREG V A\Comunicação\logos\logo-ancho_MAC 2014-2020_rgb_PT.png">
            <a:extLst>
              <a:ext uri="{FF2B5EF4-FFF2-40B4-BE49-F238E27FC236}">
                <a16:creationId xmlns:a16="http://schemas.microsoft.com/office/drawing/2014/main" id="{017A1C14-62DD-4BA9-A721-3B4CBEF8B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07" y="6097398"/>
            <a:ext cx="3085365" cy="75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690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SISTEMA INFORMÁTICO SIMAC</a:t>
            </a:r>
            <a:r>
              <a:rPr lang="es-ES_tradnl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</a:t>
            </a:r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PARA A GESTÃO DOS PROJETOS</a:t>
            </a:r>
            <a:endParaRPr lang="es-E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AutoShape 12"/>
          <p:cNvSpPr>
            <a:spLocks noChangeArrowheads="1"/>
          </p:cNvSpPr>
          <p:nvPr/>
        </p:nvSpPr>
        <p:spPr bwMode="auto">
          <a:xfrm>
            <a:off x="3676993" y="963881"/>
            <a:ext cx="7831266" cy="684212"/>
          </a:xfrm>
          <a:prstGeom prst="bevel">
            <a:avLst>
              <a:gd name="adj" fmla="val 12500"/>
            </a:avLst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90000" bIns="90000" anchor="ctr"/>
          <a:lstStyle>
            <a:lvl1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s-ES_tradnl" altLang="es-ES" sz="1600" b="1" dirty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CRIACÃO DE UTILIZADORES</a:t>
            </a:r>
          </a:p>
        </p:txBody>
      </p:sp>
      <p:sp>
        <p:nvSpPr>
          <p:cNvPr id="11" name="AutoShape 12"/>
          <p:cNvSpPr>
            <a:spLocks noChangeArrowheads="1"/>
          </p:cNvSpPr>
          <p:nvPr/>
        </p:nvSpPr>
        <p:spPr bwMode="auto">
          <a:xfrm>
            <a:off x="3676993" y="2582935"/>
            <a:ext cx="7831266" cy="684212"/>
          </a:xfrm>
          <a:prstGeom prst="bevel">
            <a:avLst>
              <a:gd name="adj" fmla="val 12500"/>
            </a:avLst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90000" bIns="90000" anchor="ctr"/>
          <a:lstStyle>
            <a:lvl1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s-ES_tradnl" altLang="es-ES" sz="1600" b="1" dirty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TAREFAS DO PROJETO</a:t>
            </a:r>
          </a:p>
        </p:txBody>
      </p:sp>
      <p:sp>
        <p:nvSpPr>
          <p:cNvPr id="12" name="AutoShape 12"/>
          <p:cNvSpPr>
            <a:spLocks noChangeArrowheads="1"/>
          </p:cNvSpPr>
          <p:nvPr/>
        </p:nvSpPr>
        <p:spPr bwMode="auto">
          <a:xfrm>
            <a:off x="4535054" y="3923979"/>
            <a:ext cx="6289964" cy="417109"/>
          </a:xfrm>
          <a:prstGeom prst="bevel">
            <a:avLst>
              <a:gd name="adj" fmla="val 12500"/>
            </a:avLst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90000" bIns="90000" anchor="ctr"/>
          <a:lstStyle>
            <a:lvl1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s-ES_tradnl" altLang="es-ES" sz="1600" b="1" dirty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CRIAÇÃO DE DESPESAS PAGAS</a:t>
            </a:r>
          </a:p>
        </p:txBody>
      </p:sp>
      <p:sp>
        <p:nvSpPr>
          <p:cNvPr id="10" name="AutoShape 12"/>
          <p:cNvSpPr>
            <a:spLocks noChangeArrowheads="1"/>
          </p:cNvSpPr>
          <p:nvPr/>
        </p:nvSpPr>
        <p:spPr bwMode="auto">
          <a:xfrm>
            <a:off x="4535054" y="3408421"/>
            <a:ext cx="6289964" cy="417109"/>
          </a:xfrm>
          <a:prstGeom prst="bevel">
            <a:avLst>
              <a:gd name="adj" fmla="val 12500"/>
            </a:avLst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90000" bIns="90000" anchor="ctr"/>
          <a:lstStyle>
            <a:lvl1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s-ES_tradnl" altLang="es-ES" sz="1600" b="1" dirty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PEDIDO DE ADIANTAMENTO</a:t>
            </a:r>
          </a:p>
        </p:txBody>
      </p:sp>
      <p:sp>
        <p:nvSpPr>
          <p:cNvPr id="13" name="AutoShape 12"/>
          <p:cNvSpPr>
            <a:spLocks noChangeArrowheads="1"/>
          </p:cNvSpPr>
          <p:nvPr/>
        </p:nvSpPr>
        <p:spPr bwMode="auto">
          <a:xfrm>
            <a:off x="4535054" y="4448786"/>
            <a:ext cx="6289964" cy="417109"/>
          </a:xfrm>
          <a:prstGeom prst="bevel">
            <a:avLst>
              <a:gd name="adj" fmla="val 12500"/>
            </a:avLst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90000" bIns="90000" anchor="ctr"/>
          <a:lstStyle>
            <a:lvl1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s-ES_tradnl" altLang="es-ES" sz="1600" b="1" dirty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DECLARAÇÃO DE DESPESAS PAGAS</a:t>
            </a:r>
          </a:p>
        </p:txBody>
      </p:sp>
      <p:sp>
        <p:nvSpPr>
          <p:cNvPr id="14" name="AutoShape 12"/>
          <p:cNvSpPr>
            <a:spLocks noChangeArrowheads="1"/>
          </p:cNvSpPr>
          <p:nvPr/>
        </p:nvSpPr>
        <p:spPr bwMode="auto">
          <a:xfrm>
            <a:off x="4535054" y="5498400"/>
            <a:ext cx="6289964" cy="417109"/>
          </a:xfrm>
          <a:prstGeom prst="bevel">
            <a:avLst>
              <a:gd name="adj" fmla="val 12500"/>
            </a:avLst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90000" bIns="90000" anchor="ctr"/>
          <a:lstStyle>
            <a:lvl1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s-ES_tradnl" altLang="es-ES" sz="1600" b="1" dirty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PEDIDO DE MODIFICAÇÃO</a:t>
            </a:r>
          </a:p>
        </p:txBody>
      </p:sp>
      <p:sp>
        <p:nvSpPr>
          <p:cNvPr id="15" name="AutoShape 12"/>
          <p:cNvSpPr>
            <a:spLocks noChangeArrowheads="1"/>
          </p:cNvSpPr>
          <p:nvPr/>
        </p:nvSpPr>
        <p:spPr bwMode="auto">
          <a:xfrm>
            <a:off x="4535054" y="6023207"/>
            <a:ext cx="6289964" cy="417109"/>
          </a:xfrm>
          <a:prstGeom prst="bevel">
            <a:avLst>
              <a:gd name="adj" fmla="val 12500"/>
            </a:avLst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90000" bIns="90000" anchor="ctr"/>
          <a:lstStyle>
            <a:lvl1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s-ES_tradnl" altLang="es-ES" sz="1600" b="1" dirty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RELATÓRIOS DE EXECUÇÃO</a:t>
            </a:r>
          </a:p>
        </p:txBody>
      </p:sp>
      <p:sp>
        <p:nvSpPr>
          <p:cNvPr id="16" name="AutoShape 12"/>
          <p:cNvSpPr>
            <a:spLocks noChangeArrowheads="1"/>
          </p:cNvSpPr>
          <p:nvPr/>
        </p:nvSpPr>
        <p:spPr bwMode="auto">
          <a:xfrm>
            <a:off x="3668253" y="1755610"/>
            <a:ext cx="7831266" cy="684212"/>
          </a:xfrm>
          <a:prstGeom prst="bevel">
            <a:avLst>
              <a:gd name="adj" fmla="val 12500"/>
            </a:avLst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90000" bIns="90000" anchor="ctr"/>
          <a:lstStyle>
            <a:lvl1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s-ES_tradnl" altLang="es-ES" sz="1600" b="1" dirty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ACESSO AO PROJETO</a:t>
            </a:r>
          </a:p>
        </p:txBody>
      </p:sp>
      <p:sp>
        <p:nvSpPr>
          <p:cNvPr id="17" name="AutoShape 12">
            <a:extLst>
              <a:ext uri="{FF2B5EF4-FFF2-40B4-BE49-F238E27FC236}">
                <a16:creationId xmlns:a16="http://schemas.microsoft.com/office/drawing/2014/main" id="{246089DF-2DE0-4B5D-B412-BAD4F93A19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5054" y="4973593"/>
            <a:ext cx="6289964" cy="417109"/>
          </a:xfrm>
          <a:prstGeom prst="bevel">
            <a:avLst>
              <a:gd name="adj" fmla="val 12500"/>
            </a:avLst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90000" bIns="90000" anchor="ctr"/>
          <a:lstStyle>
            <a:lvl1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s-ES_tradnl" altLang="es-ES" sz="1600" b="1" dirty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PEDIDO DE PAGAMENTO</a:t>
            </a:r>
          </a:p>
        </p:txBody>
      </p:sp>
      <p:pic>
        <p:nvPicPr>
          <p:cNvPr id="18" name="Picture 3" descr="G:\PO INTERREG V A\Comunicação\logos\FEDR_rgb_PT.png">
            <a:extLst>
              <a:ext uri="{FF2B5EF4-FFF2-40B4-BE49-F238E27FC236}">
                <a16:creationId xmlns:a16="http://schemas.microsoft.com/office/drawing/2014/main" id="{379B3887-CD9E-4367-A410-4B7CC70D4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78" y="44450"/>
            <a:ext cx="2554287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G:\PO INTERREG V A\Comunicação\logos\logo-ancho_MAC 2014-2020_rgb_PT.png">
            <a:extLst>
              <a:ext uri="{FF2B5EF4-FFF2-40B4-BE49-F238E27FC236}">
                <a16:creationId xmlns:a16="http://schemas.microsoft.com/office/drawing/2014/main" id="{A024563D-4EAD-41EA-ADC2-96603F3F3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07" y="6097398"/>
            <a:ext cx="3085365" cy="75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027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46774" y="3437004"/>
            <a:ext cx="2843897" cy="2379161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s-ES_tradnl" sz="2000" b="1" dirty="0">
                <a:solidFill>
                  <a:srgbClr val="FF9900"/>
                </a:solidFill>
              </a:rPr>
              <a:t>TAREFAS DO PROJETO</a:t>
            </a:r>
            <a:endParaRPr lang="es-ES" sz="2000" b="1" dirty="0">
              <a:solidFill>
                <a:srgbClr val="FF9900"/>
              </a:solidFill>
            </a:endParaRPr>
          </a:p>
        </p:txBody>
      </p:sp>
      <p:sp>
        <p:nvSpPr>
          <p:cNvPr id="55" name="Título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ctr">
            <a:normAutofit/>
          </a:bodyPr>
          <a:lstStyle/>
          <a:p>
            <a:pPr algn="ctr"/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SIMAC</a:t>
            </a:r>
            <a:r>
              <a:rPr lang="es-ES_tradnl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</a:t>
            </a:r>
            <a:endParaRPr lang="es-ES" sz="3800" dirty="0"/>
          </a:p>
        </p:txBody>
      </p:sp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0333787"/>
              </p:ext>
            </p:extLst>
          </p:nvPr>
        </p:nvGraphicFramePr>
        <p:xfrm>
          <a:off x="3691107" y="728142"/>
          <a:ext cx="783126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31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b="1" dirty="0">
                          <a:solidFill>
                            <a:srgbClr val="002060"/>
                          </a:solidFill>
                        </a:rPr>
                        <a:t>PEDIDO DE PAGAMENTO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3691107" y="1374901"/>
            <a:ext cx="627585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O </a:t>
            </a:r>
            <a:r>
              <a:rPr lang="pt-PT" sz="1600" u="sng" dirty="0"/>
              <a:t>Beneficiário FEDER que pede o reembolso </a:t>
            </a:r>
            <a:r>
              <a:rPr lang="pt-PT" sz="1600" dirty="0"/>
              <a:t>deverá:</a:t>
            </a:r>
          </a:p>
          <a:p>
            <a:pPr marL="800100" lvl="1" indent="-342900">
              <a:buAutoNum type="arabicPeriod"/>
            </a:pPr>
            <a:r>
              <a:rPr lang="pt-PT" sz="1600" dirty="0"/>
              <a:t>Criar a tarefa “Pedido de Pagamento”.</a:t>
            </a:r>
          </a:p>
          <a:p>
            <a:pPr marL="800100" lvl="1" indent="-342900">
              <a:buAutoNum type="arabicPeriod" startAt="2"/>
            </a:pPr>
            <a:r>
              <a:rPr lang="pt-PT" sz="1600" dirty="0"/>
              <a:t>Preencher todos os campos.</a:t>
            </a:r>
          </a:p>
          <a:p>
            <a:pPr marL="800100" lvl="1" indent="-342900">
              <a:buAutoNum type="arabicPeriod" startAt="3"/>
            </a:pPr>
            <a:r>
              <a:rPr lang="pt-PT" sz="1600" dirty="0"/>
              <a:t>Incluir as declarações de despesas pagas validadas.</a:t>
            </a:r>
          </a:p>
          <a:p>
            <a:pPr marL="800100" lvl="1" indent="-342900">
              <a:buAutoNum type="arabicPeriod" startAt="3"/>
            </a:pPr>
            <a:r>
              <a:rPr lang="pt-PT" sz="1600" dirty="0"/>
              <a:t>Anexar os documentos correspondentes (declarações de ausência de dívidas às Finanças e à Segurança Social).</a:t>
            </a:r>
          </a:p>
          <a:p>
            <a:pPr marL="800100" lvl="1" indent="-342900">
              <a:buAutoNum type="arabicPeriod" startAt="4"/>
            </a:pPr>
            <a:r>
              <a:rPr lang="pt-PT" sz="1600" dirty="0"/>
              <a:t>Comunicar ao Beneficiário Principal que foi criada a Tarefa “Pedido de pagamento”. </a:t>
            </a:r>
          </a:p>
        </p:txBody>
      </p:sp>
      <p:sp>
        <p:nvSpPr>
          <p:cNvPr id="6" name="Rectángulo 5"/>
          <p:cNvSpPr/>
          <p:nvPr/>
        </p:nvSpPr>
        <p:spPr>
          <a:xfrm>
            <a:off x="3691107" y="3520440"/>
            <a:ext cx="627585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" sz="1600" dirty="0">
                <a:ea typeface="Times New Roman" panose="02020603050405020304" pitchFamily="18" charset="0"/>
              </a:rPr>
              <a:t>O </a:t>
            </a:r>
            <a:r>
              <a:rPr lang="pt-PT" sz="1600" u="sng" dirty="0">
                <a:ea typeface="Times New Roman" panose="02020603050405020304" pitchFamily="18" charset="0"/>
              </a:rPr>
              <a:t>Beneficiário Principal </a:t>
            </a:r>
            <a:r>
              <a:rPr lang="pt-PT" sz="1600" dirty="0">
                <a:ea typeface="Times New Roman" panose="02020603050405020304" pitchFamily="18" charset="0"/>
              </a:rPr>
              <a:t>deverá:</a:t>
            </a:r>
          </a:p>
          <a:p>
            <a:pPr marL="800100" lvl="1" indent="-342900" algn="just">
              <a:buFont typeface="+mj-lt"/>
              <a:buAutoNum type="arabicPeriod"/>
            </a:pPr>
            <a:r>
              <a:rPr lang="pt-PT" sz="1600" dirty="0">
                <a:ea typeface="Times New Roman" panose="02020603050405020304" pitchFamily="18" charset="0"/>
              </a:rPr>
              <a:t>Comprovar que toda a informação está correta.</a:t>
            </a:r>
          </a:p>
          <a:p>
            <a:pPr marL="800100" lvl="1" indent="-342900" algn="just">
              <a:buFont typeface="+mj-lt"/>
              <a:buAutoNum type="arabicPeriod"/>
            </a:pPr>
            <a:r>
              <a:rPr lang="pt-PT" sz="1600" dirty="0">
                <a:ea typeface="Times New Roman" panose="02020603050405020304" pitchFamily="18" charset="0"/>
              </a:rPr>
              <a:t>Finalizar a tarefa no SIMAC2020.</a:t>
            </a:r>
          </a:p>
          <a:p>
            <a:pPr marL="800100" lvl="1" indent="-342900" algn="just">
              <a:buFont typeface="+mj-lt"/>
              <a:buAutoNum type="arabicPeriod"/>
            </a:pPr>
            <a:r>
              <a:rPr lang="pt-PT" sz="1600" dirty="0">
                <a:ea typeface="Times New Roman" panose="02020603050405020304" pitchFamily="18" charset="0"/>
              </a:rPr>
              <a:t>Imprimir o documento “Pedido de Pagamento” (com os anexos correspondentes)</a:t>
            </a:r>
          </a:p>
          <a:p>
            <a:pPr marL="800100" lvl="1" indent="-342900" algn="just">
              <a:buFont typeface="+mj-lt"/>
              <a:buAutoNum type="arabicPeriod"/>
            </a:pPr>
            <a:r>
              <a:rPr lang="pt-PT" sz="1600" dirty="0">
                <a:ea typeface="Times New Roman" panose="02020603050405020304" pitchFamily="18" charset="0"/>
              </a:rPr>
              <a:t>Assinar e carimbar os documentos e anexos.</a:t>
            </a:r>
          </a:p>
          <a:p>
            <a:pPr marL="800100" lvl="1" indent="-342900" algn="just">
              <a:buFont typeface="+mj-lt"/>
              <a:buAutoNum type="arabicPeriod"/>
            </a:pPr>
            <a:r>
              <a:rPr lang="pt-PT" sz="1600" dirty="0">
                <a:ea typeface="Times New Roman" panose="02020603050405020304" pitchFamily="18" charset="0"/>
              </a:rPr>
              <a:t>Colocar o Pedido de Pagamento assinado, carimbado e digitalizada no repositório de documentos.</a:t>
            </a:r>
            <a:endParaRPr lang="pt-PT" sz="1600" i="1" dirty="0">
              <a:ea typeface="Times New Roman" panose="02020603050405020304" pitchFamily="18" charset="0"/>
            </a:endParaRPr>
          </a:p>
          <a:p>
            <a:pPr marL="800100" lvl="1" indent="-342900" algn="just">
              <a:buFont typeface="+mj-lt"/>
              <a:buAutoNum type="arabicPeriod"/>
            </a:pPr>
            <a:r>
              <a:rPr lang="pt-PT" sz="1600" dirty="0">
                <a:ea typeface="Times New Roman" panose="02020603050405020304" pitchFamily="18" charset="0"/>
              </a:rPr>
              <a:t>Informar a SC que solicitou o pagamento.</a:t>
            </a:r>
            <a:endParaRPr lang="pt-PT" sz="1600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AF04DDC-2B1F-4134-B1DC-0314F300E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6960" y="1273858"/>
            <a:ext cx="1561927" cy="215514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AFA7F41-5919-4E32-988E-804119F6A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5879" y="3734990"/>
            <a:ext cx="1561926" cy="1951486"/>
          </a:xfrm>
          <a:prstGeom prst="rect">
            <a:avLst/>
          </a:prstGeom>
        </p:spPr>
      </p:pic>
      <p:pic>
        <p:nvPicPr>
          <p:cNvPr id="11" name="Picture 3" descr="G:\PO INTERREG V A\Comunicação\logos\FEDR_rgb_PT.png">
            <a:extLst>
              <a:ext uri="{FF2B5EF4-FFF2-40B4-BE49-F238E27FC236}">
                <a16:creationId xmlns:a16="http://schemas.microsoft.com/office/drawing/2014/main" id="{8AEE4E59-EED8-42BD-BB61-F81C63185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78" y="44450"/>
            <a:ext cx="2554287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G:\PO INTERREG V A\Comunicação\logos\logo-ancho_MAC 2014-2020_rgb_PT.png">
            <a:extLst>
              <a:ext uri="{FF2B5EF4-FFF2-40B4-BE49-F238E27FC236}">
                <a16:creationId xmlns:a16="http://schemas.microsoft.com/office/drawing/2014/main" id="{86BE568F-CCC3-4F52-96D2-94483998C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07" y="6097398"/>
            <a:ext cx="3085365" cy="75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0754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F9035253-9F7E-46E2-AB42-EAE7E4184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ctr">
            <a:normAutofit/>
          </a:bodyPr>
          <a:lstStyle/>
          <a:p>
            <a:pPr algn="ctr"/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SIMAC</a:t>
            </a:r>
            <a:r>
              <a:rPr lang="es-ES_tradnl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</a:t>
            </a:r>
            <a:endParaRPr lang="es-ES" sz="3800" dirty="0"/>
          </a:p>
        </p:txBody>
      </p:sp>
      <p:sp>
        <p:nvSpPr>
          <p:cNvPr id="6" name="Marcador de texto 3">
            <a:extLst>
              <a:ext uri="{FF2B5EF4-FFF2-40B4-BE49-F238E27FC236}">
                <a16:creationId xmlns:a16="http://schemas.microsoft.com/office/drawing/2014/main" id="{A9E512B9-1511-4B33-BEC9-CFF0FB155A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6774" y="3437004"/>
            <a:ext cx="2843897" cy="2379161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s-ES_tradnl" sz="2000" b="1" dirty="0">
                <a:solidFill>
                  <a:srgbClr val="FF9900"/>
                </a:solidFill>
              </a:rPr>
              <a:t>TAREFAS DO PROJETO</a:t>
            </a:r>
            <a:endParaRPr lang="es-ES" sz="2000" b="1" dirty="0">
              <a:solidFill>
                <a:srgbClr val="FF9900"/>
              </a:solidFill>
            </a:endParaRPr>
          </a:p>
        </p:txBody>
      </p:sp>
      <p:graphicFrame>
        <p:nvGraphicFramePr>
          <p:cNvPr id="7" name="Tabla 9">
            <a:extLst>
              <a:ext uri="{FF2B5EF4-FFF2-40B4-BE49-F238E27FC236}">
                <a16:creationId xmlns:a16="http://schemas.microsoft.com/office/drawing/2014/main" id="{F54EE3F8-7471-4D6F-82B1-2B19C397A8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3384638"/>
              </p:ext>
            </p:extLst>
          </p:nvPr>
        </p:nvGraphicFramePr>
        <p:xfrm>
          <a:off x="3691107" y="728142"/>
          <a:ext cx="783126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31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dirty="0">
                          <a:solidFill>
                            <a:srgbClr val="002060"/>
                          </a:solidFill>
                        </a:rPr>
                        <a:t>PEDIDO DE MODIFICAÇÃO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" name="Imagem 7">
            <a:extLst>
              <a:ext uri="{FF2B5EF4-FFF2-40B4-BE49-F238E27FC236}">
                <a16:creationId xmlns:a16="http://schemas.microsoft.com/office/drawing/2014/main" id="{8809D998-F005-4C2E-8BB3-64C274078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1166" y="1143000"/>
            <a:ext cx="2498989" cy="266090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03C19568-35E9-4158-BCB3-AFC2E06BC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3692" y="3847921"/>
            <a:ext cx="2376463" cy="2927727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4EDB7E3D-AD28-4AC6-A53A-53E245D8D4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1011" y="1143000"/>
            <a:ext cx="3148929" cy="4590378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5651AB48-8F2E-409D-B507-ADA2622B3B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6456" y="6030198"/>
            <a:ext cx="3173483" cy="500358"/>
          </a:xfrm>
          <a:prstGeom prst="rect">
            <a:avLst/>
          </a:prstGeom>
        </p:spPr>
      </p:pic>
      <p:cxnSp>
        <p:nvCxnSpPr>
          <p:cNvPr id="13" name="Conexão reta unidirecional 12">
            <a:extLst>
              <a:ext uri="{FF2B5EF4-FFF2-40B4-BE49-F238E27FC236}">
                <a16:creationId xmlns:a16="http://schemas.microsoft.com/office/drawing/2014/main" id="{03F156C9-8EF8-4732-B711-1990927DF3D9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6517878" y="3438189"/>
            <a:ext cx="1283133" cy="12960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xão reta unidirecional 13">
            <a:extLst>
              <a:ext uri="{FF2B5EF4-FFF2-40B4-BE49-F238E27FC236}">
                <a16:creationId xmlns:a16="http://schemas.microsoft.com/office/drawing/2014/main" id="{FAB68FD7-F252-451A-9C78-7A374061EF68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6517878" y="5099908"/>
            <a:ext cx="1258578" cy="11804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3" descr="G:\PO INTERREG V A\Comunicação\logos\FEDR_rgb_PT.png">
            <a:extLst>
              <a:ext uri="{FF2B5EF4-FFF2-40B4-BE49-F238E27FC236}">
                <a16:creationId xmlns:a16="http://schemas.microsoft.com/office/drawing/2014/main" id="{129A823B-9129-444C-BEC0-0647A584C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78" y="44450"/>
            <a:ext cx="2554287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G:\PO INTERREG V A\Comunicação\logos\logo-ancho_MAC 2014-2020_rgb_PT.png">
            <a:extLst>
              <a:ext uri="{FF2B5EF4-FFF2-40B4-BE49-F238E27FC236}">
                <a16:creationId xmlns:a16="http://schemas.microsoft.com/office/drawing/2014/main" id="{16B3C7D9-0277-42B8-8632-299B47A6F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07" y="6097398"/>
            <a:ext cx="3085365" cy="75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8238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3">
            <a:extLst>
              <a:ext uri="{FF2B5EF4-FFF2-40B4-BE49-F238E27FC236}">
                <a16:creationId xmlns:a16="http://schemas.microsoft.com/office/drawing/2014/main" id="{6FB02082-E02B-42E6-9BA2-C1A558AB69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6774" y="3437004"/>
            <a:ext cx="2843897" cy="2379161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s-ES_tradnl" sz="2000" b="1" dirty="0">
                <a:solidFill>
                  <a:srgbClr val="FF9900"/>
                </a:solidFill>
              </a:rPr>
              <a:t>TAREFAS DO PROJETO</a:t>
            </a:r>
            <a:endParaRPr lang="es-ES" sz="2000" b="1" dirty="0">
              <a:solidFill>
                <a:srgbClr val="FF9900"/>
              </a:solidFill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9BF43134-DAD7-41C4-8B65-B6BB494E4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ctr">
            <a:normAutofit/>
          </a:bodyPr>
          <a:lstStyle/>
          <a:p>
            <a:pPr algn="ctr"/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SIMAC</a:t>
            </a:r>
            <a:r>
              <a:rPr lang="es-ES_tradnl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</a:t>
            </a:r>
            <a:endParaRPr lang="es-ES" sz="3800" dirty="0"/>
          </a:p>
        </p:txBody>
      </p:sp>
      <p:graphicFrame>
        <p:nvGraphicFramePr>
          <p:cNvPr id="7" name="Tabla 9">
            <a:extLst>
              <a:ext uri="{FF2B5EF4-FFF2-40B4-BE49-F238E27FC236}">
                <a16:creationId xmlns:a16="http://schemas.microsoft.com/office/drawing/2014/main" id="{DA23FE15-B951-4652-B58E-B4D3A4F41E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7339387"/>
              </p:ext>
            </p:extLst>
          </p:nvPr>
        </p:nvGraphicFramePr>
        <p:xfrm>
          <a:off x="3691107" y="728142"/>
          <a:ext cx="783126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31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dirty="0">
                          <a:solidFill>
                            <a:srgbClr val="002060"/>
                          </a:solidFill>
                        </a:rPr>
                        <a:t>RELATÓRIOS DE EXECUÇÃO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" name="Imagem 7">
            <a:extLst>
              <a:ext uri="{FF2B5EF4-FFF2-40B4-BE49-F238E27FC236}">
                <a16:creationId xmlns:a16="http://schemas.microsoft.com/office/drawing/2014/main" id="{CDE1D065-660E-4C1A-9C57-DB960CEC0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6374" y="1143000"/>
            <a:ext cx="1979626" cy="214230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21E41875-17BD-4544-906B-1C2AC8EC8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4851" y="1143001"/>
            <a:ext cx="2234789" cy="425196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43D69197-D923-40A4-8E9D-09860615ABE4}"/>
              </a:ext>
            </a:extLst>
          </p:cNvPr>
          <p:cNvSpPr txBox="1"/>
          <p:nvPr/>
        </p:nvSpPr>
        <p:spPr>
          <a:xfrm>
            <a:off x="8768491" y="1291850"/>
            <a:ext cx="284389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u="sng" dirty="0"/>
              <a:t>RELATÓRIO ANUAL: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 dirty="0"/>
              <a:t>Apresentado até 31 de janeiro do ano x+1;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 dirty="0"/>
              <a:t>Execução acumulada até 31 de dezembro do ano x.</a:t>
            </a:r>
          </a:p>
          <a:p>
            <a:endParaRPr lang="pt-PT" dirty="0"/>
          </a:p>
          <a:p>
            <a:r>
              <a:rPr lang="pt-PT" b="1" u="sng" dirty="0"/>
              <a:t>RELATÓRIO FINAL: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 altLang="pt-PT" dirty="0">
                <a:solidFill>
                  <a:srgbClr val="222222"/>
                </a:solidFill>
                <a:latin typeface="inherit"/>
              </a:rPr>
              <a:t>Apresentado até 3 meses a partir da data de conclusão do projeto;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 dirty="0"/>
              <a:t>Execução acumulada ao longo da vida do projeto</a:t>
            </a:r>
            <a:endParaRPr lang="pt-PT" altLang="pt-PT" dirty="0">
              <a:solidFill>
                <a:srgbClr val="222222"/>
              </a:solidFill>
              <a:latin typeface="inheri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altLang="pt-PT" dirty="0">
              <a:solidFill>
                <a:srgbClr val="222222"/>
              </a:solidFill>
              <a:latin typeface="inheri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dirty="0"/>
          </a:p>
          <a:p>
            <a:endParaRPr lang="pt-PT" dirty="0"/>
          </a:p>
        </p:txBody>
      </p:sp>
      <p:pic>
        <p:nvPicPr>
          <p:cNvPr id="11" name="Picture 3" descr="G:\PO INTERREG V A\Comunicação\logos\FEDR_rgb_PT.png">
            <a:extLst>
              <a:ext uri="{FF2B5EF4-FFF2-40B4-BE49-F238E27FC236}">
                <a16:creationId xmlns:a16="http://schemas.microsoft.com/office/drawing/2014/main" id="{7B3CCAE8-94FB-458E-ABC2-2F3C485ED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78" y="44450"/>
            <a:ext cx="2554287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G:\PO INTERREG V A\Comunicação\logos\logo-ancho_MAC 2014-2020_rgb_PT.png">
            <a:extLst>
              <a:ext uri="{FF2B5EF4-FFF2-40B4-BE49-F238E27FC236}">
                <a16:creationId xmlns:a16="http://schemas.microsoft.com/office/drawing/2014/main" id="{9069D99E-5273-4DF7-94DE-E159A0563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07" y="6097398"/>
            <a:ext cx="3085365" cy="75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492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408432" y="1295400"/>
            <a:ext cx="2834640" cy="2377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S" sz="2400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0889" y="1295400"/>
            <a:ext cx="1998323" cy="1414365"/>
          </a:xfrm>
          <a:prstGeom prst="rect">
            <a:avLst/>
          </a:prstGeom>
        </p:spPr>
      </p:pic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3826476" y="739590"/>
            <a:ext cx="686768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0850" indent="-4508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84250" indent="-87313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225675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747963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27025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7274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846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6418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0990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896937" lvl="1" indent="0" algn="ctr">
              <a:lnSpc>
                <a:spcPct val="100000"/>
              </a:lnSpc>
              <a:spcBef>
                <a:spcPct val="50000"/>
              </a:spcBef>
            </a:pPr>
            <a:r>
              <a:rPr lang="es-ES_tradnl" altLang="es-ES" sz="2400" b="1" dirty="0">
                <a:solidFill>
                  <a:srgbClr val="000099"/>
                </a:solidFill>
                <a:latin typeface="+mn-lt"/>
              </a:rPr>
              <a:t>OBRIGADA PELA ATENÇÃO</a:t>
            </a:r>
          </a:p>
        </p:txBody>
      </p:sp>
      <p:sp>
        <p:nvSpPr>
          <p:cNvPr id="2" name="Rectángulo 1"/>
          <p:cNvSpPr/>
          <p:nvPr/>
        </p:nvSpPr>
        <p:spPr>
          <a:xfrm>
            <a:off x="4239492" y="3344610"/>
            <a:ext cx="7195126" cy="101566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439737" algn="ctr">
              <a:spcBef>
                <a:spcPct val="50000"/>
              </a:spcBef>
            </a:pPr>
            <a:r>
              <a:rPr lang="es-ES_tradnl" altLang="es-ES" sz="2400" b="1" dirty="0">
                <a:solidFill>
                  <a:srgbClr val="000099"/>
                </a:solidFill>
              </a:rPr>
              <a:t>Secretaria Conjunta:</a:t>
            </a:r>
          </a:p>
          <a:p>
            <a:pPr marL="439737" algn="ctr">
              <a:spcBef>
                <a:spcPct val="50000"/>
              </a:spcBef>
            </a:pPr>
            <a:r>
              <a:rPr lang="es-ES_tradnl" altLang="es-ES" sz="2400" dirty="0">
                <a:solidFill>
                  <a:srgbClr val="C00000"/>
                </a:solidFill>
              </a:rPr>
              <a:t>gestionproyectos@pct-mac.org</a:t>
            </a:r>
          </a:p>
        </p:txBody>
      </p:sp>
      <p:sp>
        <p:nvSpPr>
          <p:cNvPr id="3" name="Rectángulo 2"/>
          <p:cNvSpPr/>
          <p:nvPr/>
        </p:nvSpPr>
        <p:spPr>
          <a:xfrm>
            <a:off x="5317304" y="2678211"/>
            <a:ext cx="41251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96937" lvl="1" indent="0" algn="ctr">
              <a:lnSpc>
                <a:spcPct val="100000"/>
              </a:lnSpc>
              <a:spcBef>
                <a:spcPct val="50000"/>
              </a:spcBef>
            </a:pPr>
            <a:r>
              <a:rPr lang="es-ES_tradnl" altLang="es-ES" sz="2400" b="1" dirty="0">
                <a:solidFill>
                  <a:srgbClr val="000099"/>
                </a:solidFill>
              </a:rPr>
              <a:t>www.mac-interreg.org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4239493" y="4565007"/>
            <a:ext cx="7195126" cy="156966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439737" algn="ctr">
              <a:spcBef>
                <a:spcPct val="50000"/>
              </a:spcBef>
            </a:pPr>
            <a:r>
              <a:rPr lang="es-ES_tradnl" altLang="es-ES" sz="2400" b="1" dirty="0" err="1">
                <a:solidFill>
                  <a:srgbClr val="000099"/>
                </a:solidFill>
              </a:rPr>
              <a:t>Correspondente</a:t>
            </a:r>
            <a:r>
              <a:rPr lang="es-ES_tradnl" altLang="es-ES" sz="2400" b="1" dirty="0">
                <a:solidFill>
                  <a:srgbClr val="000099"/>
                </a:solidFill>
              </a:rPr>
              <a:t> Regional da Madeira</a:t>
            </a:r>
          </a:p>
          <a:p>
            <a:pPr marL="439737" algn="ctr">
              <a:spcBef>
                <a:spcPct val="50000"/>
              </a:spcBef>
            </a:pPr>
            <a:r>
              <a:rPr lang="es-ES_tradnl" altLang="es-ES" sz="2400" dirty="0">
                <a:solidFill>
                  <a:srgbClr val="C00000"/>
                </a:solidFill>
              </a:rPr>
              <a:t>idr@madeira.gov.pt</a:t>
            </a:r>
          </a:p>
          <a:p>
            <a:pPr marL="439737" algn="ctr">
              <a:spcBef>
                <a:spcPct val="50000"/>
              </a:spcBef>
            </a:pPr>
            <a:r>
              <a:rPr lang="es-ES_tradnl" altLang="es-ES" sz="2400" dirty="0">
                <a:solidFill>
                  <a:srgbClr val="C00000"/>
                </a:solidFill>
              </a:rPr>
              <a:t>luis.leixo@idr.madeira.gov.pt</a:t>
            </a:r>
          </a:p>
        </p:txBody>
      </p:sp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255588" y="1909763"/>
            <a:ext cx="2835275" cy="2376487"/>
          </a:xfrm>
        </p:spPr>
        <p:txBody>
          <a:bodyPr anchor="ctr">
            <a:normAutofit/>
          </a:bodyPr>
          <a:lstStyle/>
          <a:p>
            <a:pPr algn="ctr"/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SIMAC</a:t>
            </a:r>
            <a:r>
              <a:rPr lang="es-ES_tradnl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</a:t>
            </a:r>
            <a:endParaRPr lang="es-ES" sz="3800" dirty="0"/>
          </a:p>
        </p:txBody>
      </p:sp>
      <p:pic>
        <p:nvPicPr>
          <p:cNvPr id="11" name="Picture 3" descr="G:\PO INTERREG V A\Comunicação\logos\FEDR_rgb_PT.png">
            <a:extLst>
              <a:ext uri="{FF2B5EF4-FFF2-40B4-BE49-F238E27FC236}">
                <a16:creationId xmlns:a16="http://schemas.microsoft.com/office/drawing/2014/main" id="{A4788E7F-9161-44F4-87EA-33AB60F15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78" y="44450"/>
            <a:ext cx="2554287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G:\PO INTERREG V A\Comunicação\logos\logo-ancho_MAC 2014-2020_rgb_PT.png">
            <a:extLst>
              <a:ext uri="{FF2B5EF4-FFF2-40B4-BE49-F238E27FC236}">
                <a16:creationId xmlns:a16="http://schemas.microsoft.com/office/drawing/2014/main" id="{8959ADDA-2B4C-41AE-822E-10BEA491F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07" y="6097398"/>
            <a:ext cx="3085365" cy="75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6436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058A57B1-292B-45AA-B3F1-ABE1D4E1A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ctr">
            <a:normAutofit/>
          </a:bodyPr>
          <a:lstStyle/>
          <a:p>
            <a:pPr algn="ctr"/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SIMAC</a:t>
            </a:r>
            <a:r>
              <a:rPr lang="es-ES_tradnl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</a:t>
            </a:r>
            <a:endParaRPr lang="es-ES" sz="3800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480F613-B07F-4BCE-B823-2257BAC78625}"/>
              </a:ext>
            </a:extLst>
          </p:cNvPr>
          <p:cNvSpPr txBox="1">
            <a:spLocks/>
          </p:cNvSpPr>
          <p:nvPr/>
        </p:nvSpPr>
        <p:spPr>
          <a:xfrm>
            <a:off x="246774" y="3437004"/>
            <a:ext cx="2843897" cy="23791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b="1" dirty="0">
                <a:solidFill>
                  <a:srgbClr val="FF9900"/>
                </a:solidFill>
              </a:rPr>
              <a:t>ACESSO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6F18FACC-5084-4BFB-A466-5ACAE2522D45}"/>
              </a:ext>
            </a:extLst>
          </p:cNvPr>
          <p:cNvSpPr/>
          <p:nvPr/>
        </p:nvSpPr>
        <p:spPr>
          <a:xfrm>
            <a:off x="5660616" y="1143000"/>
            <a:ext cx="37348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>
                <a:solidFill>
                  <a:srgbClr val="000099"/>
                </a:solidFill>
                <a:latin typeface="Corbel" panose="020B0503020204020204" pitchFamily="34" charset="0"/>
              </a:rPr>
              <a:t>http://mac-interreg.org/</a:t>
            </a:r>
            <a:r>
              <a:rPr lang="pt-PT" sz="2000" b="1" dirty="0">
                <a:solidFill>
                  <a:srgbClr val="000099"/>
                </a:solidFill>
                <a:latin typeface="Corbel" panose="020B0503020204020204" pitchFamily="34" charset="0"/>
              </a:rPr>
              <a:t>extranet</a:t>
            </a:r>
            <a:r>
              <a:rPr lang="pt-PT" b="1" dirty="0">
                <a:solidFill>
                  <a:srgbClr val="000099"/>
                </a:solidFill>
                <a:latin typeface="Corbel" panose="020B0503020204020204" pitchFamily="34" charset="0"/>
              </a:rPr>
              <a:t>/</a:t>
            </a:r>
            <a:endParaRPr lang="pt-PT" b="1" dirty="0">
              <a:solidFill>
                <a:srgbClr val="000099"/>
              </a:solidFill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B42C6178-13D9-412C-AD4A-70C4F2B48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5707" y="1791901"/>
            <a:ext cx="7852795" cy="4024264"/>
          </a:xfrm>
          <a:prstGeom prst="rect">
            <a:avLst/>
          </a:prstGeom>
        </p:spPr>
      </p:pic>
      <p:sp>
        <p:nvSpPr>
          <p:cNvPr id="14" name="Seta: Para Baixo 13">
            <a:extLst>
              <a:ext uri="{FF2B5EF4-FFF2-40B4-BE49-F238E27FC236}">
                <a16:creationId xmlns:a16="http://schemas.microsoft.com/office/drawing/2014/main" id="{F09219A3-1C1B-4343-A4DF-74C99EF56523}"/>
              </a:ext>
            </a:extLst>
          </p:cNvPr>
          <p:cNvSpPr/>
          <p:nvPr/>
        </p:nvSpPr>
        <p:spPr>
          <a:xfrm rot="2730136">
            <a:off x="9494734" y="2974865"/>
            <a:ext cx="304800" cy="40617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9" name="Picture 3" descr="G:\PO INTERREG V A\Comunicação\logos\FEDR_rgb_PT.png">
            <a:extLst>
              <a:ext uri="{FF2B5EF4-FFF2-40B4-BE49-F238E27FC236}">
                <a16:creationId xmlns:a16="http://schemas.microsoft.com/office/drawing/2014/main" id="{6BC4E353-1048-4627-A9DB-97A900371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78" y="44450"/>
            <a:ext cx="2554287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:\PO INTERREG V A\Comunicação\logos\logo-ancho_MAC 2014-2020_rgb_PT.png">
            <a:extLst>
              <a:ext uri="{FF2B5EF4-FFF2-40B4-BE49-F238E27FC236}">
                <a16:creationId xmlns:a16="http://schemas.microsoft.com/office/drawing/2014/main" id="{D7266535-BEFD-4843-9162-E6E495D44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07" y="6097398"/>
            <a:ext cx="3085365" cy="75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26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46774" y="3437004"/>
            <a:ext cx="2843897" cy="2379161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s-ES_tradnl" sz="2000" b="1" dirty="0">
                <a:solidFill>
                  <a:srgbClr val="FF9900"/>
                </a:solidFill>
              </a:rPr>
              <a:t>NORMATIVA</a:t>
            </a:r>
            <a:endParaRPr lang="es-ES" sz="2000" b="1" dirty="0">
              <a:solidFill>
                <a:srgbClr val="FF9900"/>
              </a:solidFill>
            </a:endParaRPr>
          </a:p>
        </p:txBody>
      </p:sp>
      <p:sp>
        <p:nvSpPr>
          <p:cNvPr id="55" name="Título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ctr">
            <a:normAutofit/>
          </a:bodyPr>
          <a:lstStyle/>
          <a:p>
            <a:pPr algn="ctr"/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SIMAC</a:t>
            </a:r>
            <a:r>
              <a:rPr lang="es-ES_tradnl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</a:t>
            </a:r>
            <a:endParaRPr lang="es-ES" sz="38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783" y="781326"/>
            <a:ext cx="7948937" cy="4912107"/>
          </a:xfrm>
          <a:prstGeom prst="rect">
            <a:avLst/>
          </a:prstGeom>
        </p:spPr>
      </p:pic>
      <p:pic>
        <p:nvPicPr>
          <p:cNvPr id="9" name="Picture 3" descr="G:\PO INTERREG V A\Comunicação\logos\FEDR_rgb_PT.png">
            <a:extLst>
              <a:ext uri="{FF2B5EF4-FFF2-40B4-BE49-F238E27FC236}">
                <a16:creationId xmlns:a16="http://schemas.microsoft.com/office/drawing/2014/main" id="{41103341-4416-4A0D-B39F-2505AC90F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78" y="44450"/>
            <a:ext cx="2554287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:\PO INTERREG V A\Comunicação\logos\logo-ancho_MAC 2014-2020_rgb_PT.png">
            <a:extLst>
              <a:ext uri="{FF2B5EF4-FFF2-40B4-BE49-F238E27FC236}">
                <a16:creationId xmlns:a16="http://schemas.microsoft.com/office/drawing/2014/main" id="{5E0A101B-6A7E-41BC-A988-0C8EF402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07" y="6097398"/>
            <a:ext cx="3085365" cy="75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86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46774" y="3437004"/>
            <a:ext cx="2843897" cy="2379161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s-ES_tradnl" sz="2000" b="1" dirty="0">
                <a:solidFill>
                  <a:srgbClr val="FF9900"/>
                </a:solidFill>
              </a:rPr>
              <a:t>OBTENÇÃO DE CÓDIGOS DE ACESSO  PARA BENEFICIÁRIOS FEDER</a:t>
            </a:r>
            <a:endParaRPr lang="es-ES" sz="2000" b="1" dirty="0">
              <a:solidFill>
                <a:srgbClr val="FF9900"/>
              </a:solidFill>
            </a:endParaRPr>
          </a:p>
        </p:txBody>
      </p:sp>
      <p:sp>
        <p:nvSpPr>
          <p:cNvPr id="55" name="Título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ctr">
            <a:normAutofit/>
          </a:bodyPr>
          <a:lstStyle/>
          <a:p>
            <a:pPr algn="ctr"/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SIMAC</a:t>
            </a:r>
            <a:r>
              <a:rPr lang="es-ES_tradnl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</a:t>
            </a:r>
            <a:endParaRPr lang="es-ES" sz="3800" dirty="0"/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3463882"/>
              </p:ext>
            </p:extLst>
          </p:nvPr>
        </p:nvGraphicFramePr>
        <p:xfrm>
          <a:off x="3691107" y="798406"/>
          <a:ext cx="783126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31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dirty="0">
                          <a:solidFill>
                            <a:srgbClr val="002060"/>
                          </a:solidFill>
                        </a:rPr>
                        <a:t>CRIAÇÃO</a:t>
                      </a:r>
                      <a:r>
                        <a:rPr lang="es-ES_tradnl" baseline="0" dirty="0">
                          <a:solidFill>
                            <a:srgbClr val="002060"/>
                          </a:solidFill>
                        </a:rPr>
                        <a:t> DE UTILIZADORES</a:t>
                      </a:r>
                      <a:endParaRPr lang="es-ES_tradnl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C8D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1107" y="2578207"/>
            <a:ext cx="7871522" cy="112252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1107" y="3997393"/>
            <a:ext cx="7857112" cy="81614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5150" y="5106673"/>
            <a:ext cx="2243645" cy="933001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4699591" y="1441118"/>
            <a:ext cx="5124893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Os pedidos de acesso são criados pelo Beneficiário Principal para os beneficiários  FEDER</a:t>
            </a:r>
          </a:p>
        </p:txBody>
      </p:sp>
      <p:pic>
        <p:nvPicPr>
          <p:cNvPr id="11" name="Picture 3" descr="G:\PO INTERREG V A\Comunicação\logos\FEDR_rgb_PT.png">
            <a:extLst>
              <a:ext uri="{FF2B5EF4-FFF2-40B4-BE49-F238E27FC236}">
                <a16:creationId xmlns:a16="http://schemas.microsoft.com/office/drawing/2014/main" id="{03CF7ED0-C2FD-41DB-A00A-4E7E8A7DB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78" y="44450"/>
            <a:ext cx="2554287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G:\PO INTERREG V A\Comunicação\logos\logo-ancho_MAC 2014-2020_rgb_PT.png">
            <a:extLst>
              <a:ext uri="{FF2B5EF4-FFF2-40B4-BE49-F238E27FC236}">
                <a16:creationId xmlns:a16="http://schemas.microsoft.com/office/drawing/2014/main" id="{F7EBE9EF-948B-483D-AB91-C5D49EAD1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07" y="6097398"/>
            <a:ext cx="3085365" cy="75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114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46774" y="3437004"/>
            <a:ext cx="2843897" cy="2379161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s-ES_tradnl" sz="2000" b="1" dirty="0">
                <a:solidFill>
                  <a:srgbClr val="FF9900"/>
                </a:solidFill>
              </a:rPr>
              <a:t>OBTENÇÃO DE CÓDIGOS DE ACESSO  PARA BENEFICIÁRIOS FEDER</a:t>
            </a:r>
            <a:endParaRPr lang="es-ES" sz="2000" b="1" dirty="0">
              <a:solidFill>
                <a:srgbClr val="FF9900"/>
              </a:solidFill>
            </a:endParaRPr>
          </a:p>
        </p:txBody>
      </p:sp>
      <p:sp>
        <p:nvSpPr>
          <p:cNvPr id="55" name="Título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ctr">
            <a:normAutofit/>
          </a:bodyPr>
          <a:lstStyle/>
          <a:p>
            <a:pPr algn="ctr"/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SIMAC</a:t>
            </a:r>
            <a:r>
              <a:rPr lang="es-ES_tradnl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</a:t>
            </a:r>
            <a:endParaRPr lang="es-ES" sz="3800" dirty="0"/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/>
          </p:nvPr>
        </p:nvGraphicFramePr>
        <p:xfrm>
          <a:off x="3691107" y="798406"/>
          <a:ext cx="783126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31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dirty="0">
                          <a:solidFill>
                            <a:srgbClr val="002060"/>
                          </a:solidFill>
                        </a:rPr>
                        <a:t>CRIAÇÃO</a:t>
                      </a:r>
                      <a:r>
                        <a:rPr lang="es-ES_tradnl" baseline="0" dirty="0">
                          <a:solidFill>
                            <a:srgbClr val="002060"/>
                          </a:solidFill>
                        </a:rPr>
                        <a:t> DE UTILIZADORES</a:t>
                      </a:r>
                      <a:endParaRPr lang="es-ES_tradnl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C8D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" name="CuadroTexto 15"/>
          <p:cNvSpPr txBox="1"/>
          <p:nvPr/>
        </p:nvSpPr>
        <p:spPr>
          <a:xfrm>
            <a:off x="3691107" y="1649932"/>
            <a:ext cx="2243645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O Beneficiário Principal preenche este formulário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5587" y="3971663"/>
            <a:ext cx="5409524" cy="1954279"/>
          </a:xfrm>
          <a:prstGeom prst="rect">
            <a:avLst/>
          </a:prstGeom>
          <a:ln>
            <a:solidFill>
              <a:schemeClr val="dk1"/>
            </a:solidFill>
            <a:miter lim="800000"/>
          </a:ln>
          <a:effectLst>
            <a:softEdge rad="12700"/>
          </a:effec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849" y="1309873"/>
            <a:ext cx="5409524" cy="2419048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3728836" y="4183810"/>
            <a:ext cx="2243645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/>
              <a:t>O </a:t>
            </a:r>
            <a:r>
              <a:rPr lang="es-ES_tradnl" dirty="0" err="1"/>
              <a:t>Beneficiário</a:t>
            </a:r>
            <a:r>
              <a:rPr lang="es-ES_tradnl" dirty="0"/>
              <a:t> FEDER recebe este </a:t>
            </a:r>
            <a:r>
              <a:rPr lang="es-ES_tradnl" dirty="0" err="1"/>
              <a:t>correio</a:t>
            </a:r>
            <a:r>
              <a:rPr lang="es-ES_tradnl" dirty="0"/>
              <a:t> </a:t>
            </a:r>
            <a:r>
              <a:rPr lang="es-ES_tradnl" dirty="0" err="1"/>
              <a:t>eletrónico</a:t>
            </a:r>
            <a:r>
              <a:rPr lang="es-ES_tradnl" dirty="0"/>
              <a:t> para activar a </a:t>
            </a:r>
            <a:r>
              <a:rPr lang="es-ES_tradnl" dirty="0" err="1"/>
              <a:t>sua</a:t>
            </a:r>
            <a:r>
              <a:rPr lang="es-ES_tradnl" dirty="0"/>
              <a:t> </a:t>
            </a:r>
            <a:r>
              <a:rPr lang="es-ES_tradnl" dirty="0" err="1"/>
              <a:t>palavra</a:t>
            </a:r>
            <a:r>
              <a:rPr lang="es-ES_tradnl" dirty="0"/>
              <a:t> chave</a:t>
            </a:r>
            <a:endParaRPr lang="es-ES" dirty="0"/>
          </a:p>
        </p:txBody>
      </p:sp>
      <p:cxnSp>
        <p:nvCxnSpPr>
          <p:cNvPr id="10" name="Conector recto de flecha 9"/>
          <p:cNvCxnSpPr/>
          <p:nvPr/>
        </p:nvCxnSpPr>
        <p:spPr>
          <a:xfrm>
            <a:off x="7398327" y="5384800"/>
            <a:ext cx="1089891" cy="5467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/>
          <p:cNvSpPr txBox="1"/>
          <p:nvPr/>
        </p:nvSpPr>
        <p:spPr>
          <a:xfrm>
            <a:off x="8117841" y="5918917"/>
            <a:ext cx="3323811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1400" dirty="0"/>
              <a:t>Posteriormente pode-se alterar </a:t>
            </a:r>
            <a:r>
              <a:rPr lang="es-ES_tradnl" sz="1400" dirty="0" err="1"/>
              <a:t>através</a:t>
            </a:r>
            <a:r>
              <a:rPr lang="es-ES_tradnl" sz="1400" dirty="0"/>
              <a:t> de “Recuperar </a:t>
            </a:r>
            <a:r>
              <a:rPr lang="es-ES_tradnl" sz="1400" dirty="0" err="1"/>
              <a:t>Password</a:t>
            </a:r>
            <a:r>
              <a:rPr lang="es-ES_tradnl" sz="1400" dirty="0"/>
              <a:t>”</a:t>
            </a:r>
            <a:endParaRPr lang="es-ES" sz="1400" dirty="0"/>
          </a:p>
        </p:txBody>
      </p:sp>
      <p:pic>
        <p:nvPicPr>
          <p:cNvPr id="15" name="Picture 3" descr="G:\PO INTERREG V A\Comunicação\logos\FEDR_rgb_PT.png">
            <a:extLst>
              <a:ext uri="{FF2B5EF4-FFF2-40B4-BE49-F238E27FC236}">
                <a16:creationId xmlns:a16="http://schemas.microsoft.com/office/drawing/2014/main" id="{1AC57046-8B0C-46C3-A52F-D1D9CF801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78" y="44450"/>
            <a:ext cx="2554287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G:\PO INTERREG V A\Comunicação\logos\logo-ancho_MAC 2014-2020_rgb_PT.png">
            <a:extLst>
              <a:ext uri="{FF2B5EF4-FFF2-40B4-BE49-F238E27FC236}">
                <a16:creationId xmlns:a16="http://schemas.microsoft.com/office/drawing/2014/main" id="{AF4D7255-9AEE-4827-92F4-F265C2142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07" y="6097398"/>
            <a:ext cx="3085365" cy="75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040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46774" y="3437004"/>
            <a:ext cx="2843897" cy="2379161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s-ES_tradnl" sz="2000" b="1" dirty="0">
                <a:solidFill>
                  <a:srgbClr val="FF9900"/>
                </a:solidFill>
              </a:rPr>
              <a:t>ACESSO AO PROJETO</a:t>
            </a:r>
            <a:endParaRPr lang="es-ES" sz="2000" b="1" dirty="0">
              <a:solidFill>
                <a:srgbClr val="FF9900"/>
              </a:solidFill>
            </a:endParaRPr>
          </a:p>
        </p:txBody>
      </p:sp>
      <p:sp>
        <p:nvSpPr>
          <p:cNvPr id="55" name="Título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ctr">
            <a:normAutofit/>
          </a:bodyPr>
          <a:lstStyle/>
          <a:p>
            <a:pPr algn="ctr"/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SIMAC</a:t>
            </a:r>
            <a:r>
              <a:rPr lang="es-ES_tradnl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</a:t>
            </a:r>
            <a:endParaRPr lang="es-ES" sz="3800" dirty="0"/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7429140"/>
              </p:ext>
            </p:extLst>
          </p:nvPr>
        </p:nvGraphicFramePr>
        <p:xfrm>
          <a:off x="3691107" y="798406"/>
          <a:ext cx="783126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31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dirty="0">
                          <a:solidFill>
                            <a:srgbClr val="002060"/>
                          </a:solidFill>
                        </a:rPr>
                        <a:t>ACESSO</a:t>
                      </a:r>
                      <a:r>
                        <a:rPr lang="es-ES_tradnl" baseline="0" dirty="0">
                          <a:solidFill>
                            <a:srgbClr val="002060"/>
                          </a:solidFill>
                        </a:rPr>
                        <a:t> AO</a:t>
                      </a:r>
                      <a:r>
                        <a:rPr lang="es-ES_tradnl" dirty="0">
                          <a:solidFill>
                            <a:srgbClr val="002060"/>
                          </a:solidFill>
                        </a:rPr>
                        <a:t> PROJETO</a:t>
                      </a:r>
                    </a:p>
                  </a:txBody>
                  <a:tcPr>
                    <a:solidFill>
                      <a:srgbClr val="C8D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1682" y="3936108"/>
            <a:ext cx="5768743" cy="147265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6456" y="1950452"/>
            <a:ext cx="7720568" cy="1204449"/>
          </a:xfrm>
          <a:prstGeom prst="rect">
            <a:avLst/>
          </a:prstGeom>
        </p:spPr>
      </p:pic>
      <p:pic>
        <p:nvPicPr>
          <p:cNvPr id="10" name="Picture 3" descr="G:\PO INTERREG V A\Comunicação\logos\FEDR_rgb_PT.png">
            <a:extLst>
              <a:ext uri="{FF2B5EF4-FFF2-40B4-BE49-F238E27FC236}">
                <a16:creationId xmlns:a16="http://schemas.microsoft.com/office/drawing/2014/main" id="{2961861C-E060-4EB6-98C0-FEB03880D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78" y="44450"/>
            <a:ext cx="2554287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G:\PO INTERREG V A\Comunicação\logos\logo-ancho_MAC 2014-2020_rgb_PT.png">
            <a:extLst>
              <a:ext uri="{FF2B5EF4-FFF2-40B4-BE49-F238E27FC236}">
                <a16:creationId xmlns:a16="http://schemas.microsoft.com/office/drawing/2014/main" id="{407B1811-3914-462A-963F-CC69DD729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07" y="6097398"/>
            <a:ext cx="3085365" cy="75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0547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46774" y="3437004"/>
            <a:ext cx="2843897" cy="2379161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s-ES_tradnl" sz="2000" b="1" dirty="0">
                <a:solidFill>
                  <a:srgbClr val="FF9900"/>
                </a:solidFill>
              </a:rPr>
              <a:t>TAREFAS DO PROJETO</a:t>
            </a:r>
            <a:endParaRPr lang="es-ES" sz="2000" b="1" dirty="0">
              <a:solidFill>
                <a:srgbClr val="FF9900"/>
              </a:solidFill>
            </a:endParaRPr>
          </a:p>
        </p:txBody>
      </p:sp>
      <p:sp>
        <p:nvSpPr>
          <p:cNvPr id="55" name="Título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ctr">
            <a:normAutofit/>
          </a:bodyPr>
          <a:lstStyle/>
          <a:p>
            <a:pPr algn="ctr"/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SIMAC</a:t>
            </a:r>
            <a:r>
              <a:rPr lang="es-ES_tradnl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</a:t>
            </a:r>
            <a:endParaRPr lang="es-ES" sz="3800" dirty="0"/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1332398"/>
              </p:ext>
            </p:extLst>
          </p:nvPr>
        </p:nvGraphicFramePr>
        <p:xfrm>
          <a:off x="3691107" y="798406"/>
          <a:ext cx="783126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31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dirty="0">
                          <a:solidFill>
                            <a:srgbClr val="002060"/>
                          </a:solidFill>
                        </a:rPr>
                        <a:t>PEDIDO</a:t>
                      </a:r>
                      <a:r>
                        <a:rPr lang="es-ES_tradnl" baseline="0" dirty="0">
                          <a:solidFill>
                            <a:srgbClr val="002060"/>
                          </a:solidFill>
                        </a:rPr>
                        <a:t> DE ADIANTAMENTO</a:t>
                      </a:r>
                      <a:endParaRPr lang="es-ES_tradnl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C8D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6740" y="1360530"/>
            <a:ext cx="3856316" cy="2053908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3718814" y="1360530"/>
            <a:ext cx="3810569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/>
              <a:t>A </a:t>
            </a:r>
            <a:r>
              <a:rPr lang="es-ES_tradnl" dirty="0" err="1"/>
              <a:t>tarefa</a:t>
            </a:r>
            <a:r>
              <a:rPr lang="es-ES_tradnl" dirty="0"/>
              <a:t> “Pedido de </a:t>
            </a:r>
            <a:r>
              <a:rPr lang="es-ES_tradnl" dirty="0" err="1"/>
              <a:t>Adiantamento</a:t>
            </a:r>
            <a:r>
              <a:rPr lang="es-ES_tradnl" dirty="0"/>
              <a:t>” é criada e </a:t>
            </a:r>
            <a:r>
              <a:rPr lang="es-ES_tradnl" dirty="0" err="1"/>
              <a:t>preenchida</a:t>
            </a:r>
            <a:r>
              <a:rPr lang="es-ES_tradnl" dirty="0"/>
              <a:t> por cada </a:t>
            </a:r>
            <a:r>
              <a:rPr lang="es-ES_tradnl" dirty="0" err="1"/>
              <a:t>Beneficiário</a:t>
            </a:r>
            <a:r>
              <a:rPr lang="es-ES_tradnl" dirty="0"/>
              <a:t> FEDER que pretende solicitar o </a:t>
            </a:r>
            <a:r>
              <a:rPr lang="es-ES_tradnl" dirty="0" err="1"/>
              <a:t>adiantamento</a:t>
            </a:r>
            <a:r>
              <a:rPr lang="es-ES_tradnl" dirty="0"/>
              <a:t>.</a:t>
            </a:r>
            <a:endParaRPr lang="es-ES" dirty="0"/>
          </a:p>
        </p:txBody>
      </p:sp>
      <p:sp>
        <p:nvSpPr>
          <p:cNvPr id="14" name="CuadroTexto 13"/>
          <p:cNvSpPr txBox="1"/>
          <p:nvPr/>
        </p:nvSpPr>
        <p:spPr>
          <a:xfrm>
            <a:off x="3741907" y="2628682"/>
            <a:ext cx="3787476" cy="258532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/>
              <a:t>No </a:t>
            </a:r>
            <a:r>
              <a:rPr lang="es-ES_tradnl" dirty="0" err="1"/>
              <a:t>entanto</a:t>
            </a:r>
            <a:r>
              <a:rPr lang="es-ES_tradnl" dirty="0"/>
              <a:t>, o </a:t>
            </a:r>
            <a:r>
              <a:rPr lang="es-ES_tradnl" dirty="0" err="1"/>
              <a:t>Beneficiário</a:t>
            </a:r>
            <a:r>
              <a:rPr lang="es-ES_tradnl" dirty="0"/>
              <a:t> Principal: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_tradnl" dirty="0"/>
              <a:t>faz a </a:t>
            </a:r>
            <a:r>
              <a:rPr lang="es-ES_tradnl" dirty="0" err="1"/>
              <a:t>revisão</a:t>
            </a:r>
            <a:endParaRPr lang="es-ES_tradnl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_tradnl" dirty="0"/>
              <a:t>finaliza a </a:t>
            </a:r>
            <a:r>
              <a:rPr lang="es-ES_tradnl" dirty="0" err="1"/>
              <a:t>tarefa</a:t>
            </a:r>
            <a:endParaRPr lang="es-ES_tradnl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_tradnl" dirty="0"/>
              <a:t>imprime, </a:t>
            </a:r>
            <a:r>
              <a:rPr lang="es-ES_tradnl" dirty="0" err="1"/>
              <a:t>assina</a:t>
            </a:r>
            <a:r>
              <a:rPr lang="es-ES_tradnl" dirty="0"/>
              <a:t> e carimba o </a:t>
            </a:r>
            <a:r>
              <a:rPr lang="es-ES_tradnl" dirty="0">
                <a:solidFill>
                  <a:schemeClr val="tx1"/>
                </a:solidFill>
              </a:rPr>
              <a:t>documento resultante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_tradnl" dirty="0">
                <a:solidFill>
                  <a:schemeClr val="tx1"/>
                </a:solidFill>
              </a:rPr>
              <a:t>Coloca </a:t>
            </a:r>
            <a:r>
              <a:rPr lang="es-ES_tradnl" dirty="0"/>
              <a:t>o documento digitalizado no </a:t>
            </a:r>
            <a:r>
              <a:rPr lang="es-ES_tradnl" dirty="0" err="1"/>
              <a:t>repositório</a:t>
            </a:r>
            <a:r>
              <a:rPr lang="es-ES_tradnl" dirty="0"/>
              <a:t> de documentos do </a:t>
            </a:r>
            <a:r>
              <a:rPr lang="es-ES_tradnl" dirty="0" err="1"/>
              <a:t>projeto</a:t>
            </a:r>
            <a:endParaRPr lang="es-ES_tradnl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_tradnl" dirty="0"/>
              <a:t>informa a la SC</a:t>
            </a: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8814" y="5281828"/>
            <a:ext cx="7780465" cy="1417935"/>
          </a:xfrm>
          <a:prstGeom prst="rect">
            <a:avLst/>
          </a:prstGeom>
        </p:spPr>
      </p:pic>
      <p:pic>
        <p:nvPicPr>
          <p:cNvPr id="12" name="Picture 3" descr="G:\PO INTERREG V A\Comunicação\logos\FEDR_rgb_PT.png">
            <a:extLst>
              <a:ext uri="{FF2B5EF4-FFF2-40B4-BE49-F238E27FC236}">
                <a16:creationId xmlns:a16="http://schemas.microsoft.com/office/drawing/2014/main" id="{7BCE6D48-3863-4DDB-A4C8-C9036695E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78" y="44450"/>
            <a:ext cx="2554287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G:\PO INTERREG V A\Comunicação\logos\logo-ancho_MAC 2014-2020_rgb_PT.png">
            <a:extLst>
              <a:ext uri="{FF2B5EF4-FFF2-40B4-BE49-F238E27FC236}">
                <a16:creationId xmlns:a16="http://schemas.microsoft.com/office/drawing/2014/main" id="{F379B6BA-6B9F-49CB-A303-785A8A20C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07" y="6097398"/>
            <a:ext cx="3085365" cy="75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7627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46774" y="3437004"/>
            <a:ext cx="2843897" cy="2379161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s-ES_tradnl" sz="2000" b="1" dirty="0">
                <a:solidFill>
                  <a:srgbClr val="FF9900"/>
                </a:solidFill>
              </a:rPr>
              <a:t>TAREFAS DO PROJETO</a:t>
            </a:r>
            <a:endParaRPr lang="es-ES" sz="2000" b="1" dirty="0">
              <a:solidFill>
                <a:srgbClr val="FF9900"/>
              </a:solidFill>
            </a:endParaRPr>
          </a:p>
        </p:txBody>
      </p:sp>
      <p:sp>
        <p:nvSpPr>
          <p:cNvPr id="55" name="Título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ctr">
            <a:normAutofit/>
          </a:bodyPr>
          <a:lstStyle/>
          <a:p>
            <a:pPr algn="ctr"/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SIMAC</a:t>
            </a:r>
            <a:r>
              <a:rPr lang="es-ES_tradnl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</a:t>
            </a:r>
            <a:endParaRPr lang="es-ES" sz="3800" dirty="0"/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3952310"/>
              </p:ext>
            </p:extLst>
          </p:nvPr>
        </p:nvGraphicFramePr>
        <p:xfrm>
          <a:off x="3691107" y="798406"/>
          <a:ext cx="783126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31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dirty="0">
                          <a:solidFill>
                            <a:srgbClr val="002060"/>
                          </a:solidFill>
                        </a:rPr>
                        <a:t>PEDIDO DE ADIANTAMENTO</a:t>
                      </a:r>
                    </a:p>
                  </a:txBody>
                  <a:tcPr>
                    <a:solidFill>
                      <a:srgbClr val="C8D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1107" y="2119889"/>
            <a:ext cx="2305050" cy="319087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4260" y="1288557"/>
            <a:ext cx="4375631" cy="2437303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4260" y="3934980"/>
            <a:ext cx="4398530" cy="1082819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4260" y="5228116"/>
            <a:ext cx="4398529" cy="1411254"/>
          </a:xfrm>
          <a:prstGeom prst="rect">
            <a:avLst/>
          </a:prstGeom>
        </p:spPr>
      </p:pic>
      <p:cxnSp>
        <p:nvCxnSpPr>
          <p:cNvPr id="16" name="Conector recto de flecha 15"/>
          <p:cNvCxnSpPr>
            <a:cxnSpLocks/>
            <a:endCxn id="6" idx="1"/>
          </p:cNvCxnSpPr>
          <p:nvPr/>
        </p:nvCxnSpPr>
        <p:spPr>
          <a:xfrm flipV="1">
            <a:off x="5643418" y="2507209"/>
            <a:ext cx="1230842" cy="4576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>
            <a:cxnSpLocks/>
            <a:endCxn id="13" idx="1"/>
          </p:cNvCxnSpPr>
          <p:nvPr/>
        </p:nvCxnSpPr>
        <p:spPr>
          <a:xfrm>
            <a:off x="5781964" y="3352800"/>
            <a:ext cx="1092296" cy="11235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/>
          <p:cNvCxnSpPr>
            <a:cxnSpLocks/>
            <a:endCxn id="13" idx="1"/>
          </p:cNvCxnSpPr>
          <p:nvPr/>
        </p:nvCxnSpPr>
        <p:spPr>
          <a:xfrm>
            <a:off x="5824407" y="3754582"/>
            <a:ext cx="1049853" cy="7218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/>
          <p:cNvCxnSpPr>
            <a:cxnSpLocks/>
            <a:endCxn id="14" idx="1"/>
          </p:cNvCxnSpPr>
          <p:nvPr/>
        </p:nvCxnSpPr>
        <p:spPr>
          <a:xfrm>
            <a:off x="5245608" y="4060752"/>
            <a:ext cx="1628652" cy="18729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lecha arriba 23"/>
          <p:cNvSpPr/>
          <p:nvPr/>
        </p:nvSpPr>
        <p:spPr>
          <a:xfrm>
            <a:off x="4285673" y="5228116"/>
            <a:ext cx="212436" cy="322939"/>
          </a:xfrm>
          <a:prstGeom prst="up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CuadroTexto 24"/>
          <p:cNvSpPr txBox="1"/>
          <p:nvPr/>
        </p:nvSpPr>
        <p:spPr>
          <a:xfrm>
            <a:off x="4174836" y="5560291"/>
            <a:ext cx="544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BP</a:t>
            </a:r>
            <a:endParaRPr lang="es-ES" dirty="0"/>
          </a:p>
        </p:txBody>
      </p:sp>
      <p:pic>
        <p:nvPicPr>
          <p:cNvPr id="17" name="Picture 3" descr="G:\PO INTERREG V A\Comunicação\logos\FEDR_rgb_PT.png">
            <a:extLst>
              <a:ext uri="{FF2B5EF4-FFF2-40B4-BE49-F238E27FC236}">
                <a16:creationId xmlns:a16="http://schemas.microsoft.com/office/drawing/2014/main" id="{5F8E35EE-74F1-4D6F-BB06-5624A0F6C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78" y="44450"/>
            <a:ext cx="2554287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G:\PO INTERREG V A\Comunicação\logos\logo-ancho_MAC 2014-2020_rgb_PT.png">
            <a:extLst>
              <a:ext uri="{FF2B5EF4-FFF2-40B4-BE49-F238E27FC236}">
                <a16:creationId xmlns:a16="http://schemas.microsoft.com/office/drawing/2014/main" id="{649CB209-7DDC-4DEE-B270-3611AAACC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07" y="6097398"/>
            <a:ext cx="3085365" cy="75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1285223"/>
      </p:ext>
    </p:extLst>
  </p:cSld>
  <p:clrMapOvr>
    <a:masterClrMapping/>
  </p:clrMapOvr>
</p:sld>
</file>

<file path=ppt/theme/theme1.xml><?xml version="1.0" encoding="utf-8"?>
<a:theme xmlns:a="http://schemas.openxmlformats.org/drawingml/2006/main" name="Marco">
  <a:themeElements>
    <a:clrScheme name="Fram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39D77354-939E-4A26-AE51-B3F9618B14B7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TM03457475[[fn=Marco]]</Template>
  <TotalTime>2682</TotalTime>
  <Words>694</Words>
  <Application>Microsoft Office PowerPoint</Application>
  <PresentationFormat>Ecrã Panorâmico</PresentationFormat>
  <Paragraphs>126</Paragraphs>
  <Slides>23</Slides>
  <Notes>1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23</vt:i4>
      </vt:variant>
    </vt:vector>
  </HeadingPairs>
  <TitlesOfParts>
    <vt:vector size="29" baseType="lpstr">
      <vt:lpstr>Arial</vt:lpstr>
      <vt:lpstr>Calibri</vt:lpstr>
      <vt:lpstr>Corbel</vt:lpstr>
      <vt:lpstr>inherit</vt:lpstr>
      <vt:lpstr>Wingdings 2</vt:lpstr>
      <vt:lpstr>Marco</vt:lpstr>
      <vt:lpstr>Jornada Técnica para os beneficiários de projetos aprovados na 2ª convocatória do Programa INTERREG MAC 2014-2020</vt:lpstr>
      <vt:lpstr>O SISTEMA INFORMÁTICO SIMAC2020 PARA A GESTÃO DOS PROJETOS</vt:lpstr>
      <vt:lpstr>SIMAC2020</vt:lpstr>
      <vt:lpstr>SIMAC2020</vt:lpstr>
      <vt:lpstr>SIMAC2020</vt:lpstr>
      <vt:lpstr>SIMAC2020</vt:lpstr>
      <vt:lpstr>SIMAC2020</vt:lpstr>
      <vt:lpstr>SIMAC2020</vt:lpstr>
      <vt:lpstr>SIMAC2020</vt:lpstr>
      <vt:lpstr>SIMAC2020</vt:lpstr>
      <vt:lpstr>SIMAC2020</vt:lpstr>
      <vt:lpstr>SIMAC2020</vt:lpstr>
      <vt:lpstr>SIMAC2020</vt:lpstr>
      <vt:lpstr>SIMAC2020</vt:lpstr>
      <vt:lpstr>SIMAC2020</vt:lpstr>
      <vt:lpstr>SIMAC2020</vt:lpstr>
      <vt:lpstr>SIMAC2020</vt:lpstr>
      <vt:lpstr>SIMAC2020</vt:lpstr>
      <vt:lpstr>SIMAC2020</vt:lpstr>
      <vt:lpstr>SIMAC2020</vt:lpstr>
      <vt:lpstr>SIMAC2020</vt:lpstr>
      <vt:lpstr>SIMAC2020</vt:lpstr>
      <vt:lpstr>SIMAC2020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Jornadas Lanzamiento Interreg MAC 2014-2020</dc:title>
  <dc:creator>Mercedes Palancar</dc:creator>
  <cp:lastModifiedBy>Luis Leixo</cp:lastModifiedBy>
  <cp:revision>213</cp:revision>
  <dcterms:created xsi:type="dcterms:W3CDTF">2015-12-21T13:16:32Z</dcterms:created>
  <dcterms:modified xsi:type="dcterms:W3CDTF">2019-10-22T10:03:47Z</dcterms:modified>
</cp:coreProperties>
</file>